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1"/>
  </p:notesMasterIdLst>
  <p:sldIdLst>
    <p:sldId id="256" r:id="rId103"/>
    <p:sldId id="257" r:id="rId104"/>
    <p:sldId id="258" r:id="rId105"/>
    <p:sldId id="259" r:id="rId106"/>
    <p:sldId id="260" r:id="rId107"/>
    <p:sldId id="261" r:id="rId108"/>
    <p:sldId id="262" r:id="rId109"/>
    <p:sldId id="263" r:id="rId110"/>
    <p:sldId id="264" r:id="rId111"/>
    <p:sldId id="265" r:id="rId112"/>
    <p:sldId id="266" r:id="rId113"/>
    <p:sldId id="267" r:id="rId114"/>
    <p:sldId id="268" r:id="rId115"/>
    <p:sldId id="269" r:id="rId116"/>
    <p:sldId id="270" r:id="rId117"/>
    <p:sldId id="271" r:id="rId118"/>
    <p:sldId id="272" r:id="rId119"/>
    <p:sldId id="273" r:id="rId120"/>
    <p:sldId id="274" r:id="rId121"/>
    <p:sldId id="275" r:id="rId122"/>
    <p:sldId id="276" r:id="rId123"/>
    <p:sldId id="277" r:id="rId124"/>
    <p:sldId id="278" r:id="rId125"/>
    <p:sldId id="279" r:id="rId126"/>
    <p:sldId id="280" r:id="rId127"/>
    <p:sldId id="281" r:id="rId128"/>
    <p:sldId id="282" r:id="rId129"/>
    <p:sldId id="283" r:id="rId130"/>
    <p:sldId id="284" r:id="rId131"/>
    <p:sldId id="285" r:id="rId132"/>
    <p:sldId id="286" r:id="rId133"/>
    <p:sldId id="287" r:id="rId134"/>
    <p:sldId id="288" r:id="rId135"/>
    <p:sldId id="289" r:id="rId136"/>
    <p:sldId id="290" r:id="rId137"/>
    <p:sldId id="291" r:id="rId138"/>
    <p:sldId id="292" r:id="rId139"/>
    <p:sldId id="293" r:id="rId1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League Spartan" charset="1" panose="00000800000000000000"/>
      <p:regular r:id="rId14"/>
    </p:embeddedFont>
    <p:embeddedFont>
      <p:font typeface="Roboto" charset="1" panose="02000000000000000000"/>
      <p:regular r:id="rId15"/>
    </p:embeddedFont>
    <p:embeddedFont>
      <p:font typeface="Roboto Bold" charset="1" panose="02000000000000000000"/>
      <p:regular r:id="rId16"/>
    </p:embeddedFont>
    <p:embeddedFont>
      <p:font typeface="Roboto Italics" charset="1" panose="02000000000000000000"/>
      <p:regular r:id="rId17"/>
    </p:embeddedFont>
    <p:embeddedFont>
      <p:font typeface="Roboto Bold Italics" charset="1" panose="02000000000000000000"/>
      <p:regular r:id="rId18"/>
    </p:embeddedFont>
    <p:embeddedFont>
      <p:font typeface="Lexend Exa" charset="1" panose="00000000000000000000"/>
      <p:regular r:id="rId19"/>
    </p:embeddedFont>
    <p:embeddedFont>
      <p:font typeface="Lexend Deca" charset="1" panose="00000000000000000000"/>
      <p:regular r:id="rId20"/>
    </p:embeddedFont>
    <p:embeddedFont>
      <p:font typeface="TT Interphases" charset="1" panose="02000503020000020004"/>
      <p:regular r:id="rId21"/>
    </p:embeddedFont>
    <p:embeddedFont>
      <p:font typeface="TT Interphases Bold" charset="1" panose="02000803060000020004"/>
      <p:regular r:id="rId22"/>
    </p:embeddedFont>
    <p:embeddedFont>
      <p:font typeface="TT Interphases Italics" charset="1" panose="02000503020000090004"/>
      <p:regular r:id="rId23"/>
    </p:embeddedFont>
    <p:embeddedFont>
      <p:font typeface="TT Interphases Bold Italics" charset="1" panose="02000803000000090004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  <p:embeddedFont>
      <p:font typeface="Canva Sans Italics" charset="1" panose="020B0503030501040103"/>
      <p:regular r:id="rId27"/>
    </p:embeddedFont>
    <p:embeddedFont>
      <p:font typeface="Canva Sans Bold Italics" charset="1" panose="020B0803030501040103"/>
      <p:regular r:id="rId28"/>
    </p:embeddedFont>
    <p:embeddedFont>
      <p:font typeface="Canva Sans Medium" charset="1" panose="020B0603030501040103"/>
      <p:regular r:id="rId29"/>
    </p:embeddedFont>
    <p:embeddedFont>
      <p:font typeface="Canva Sans Medium Italics" charset="1" panose="020B0603030501040103"/>
      <p:regular r:id="rId30"/>
    </p:embeddedFont>
    <p:embeddedFont>
      <p:font typeface="Poppins" charset="1" panose="00000500000000000000"/>
      <p:regular r:id="rId31"/>
    </p:embeddedFont>
    <p:embeddedFont>
      <p:font typeface="Poppins Bold" charset="1" panose="00000800000000000000"/>
      <p:regular r:id="rId32"/>
    </p:embeddedFont>
    <p:embeddedFont>
      <p:font typeface="Poppins Italics" charset="1" panose="00000500000000000000"/>
      <p:regular r:id="rId33"/>
    </p:embeddedFont>
    <p:embeddedFont>
      <p:font typeface="Poppins Bold Italics" charset="1" panose="00000800000000000000"/>
      <p:regular r:id="rId34"/>
    </p:embeddedFont>
    <p:embeddedFont>
      <p:font typeface="Poppins Thin" charset="1" panose="00000300000000000000"/>
      <p:regular r:id="rId35"/>
    </p:embeddedFont>
    <p:embeddedFont>
      <p:font typeface="Poppins Thin Italics" charset="1" panose="00000300000000000000"/>
      <p:regular r:id="rId36"/>
    </p:embeddedFont>
    <p:embeddedFont>
      <p:font typeface="Poppins Light" charset="1" panose="00000400000000000000"/>
      <p:regular r:id="rId37"/>
    </p:embeddedFont>
    <p:embeddedFont>
      <p:font typeface="Poppins Light Italics" charset="1" panose="00000400000000000000"/>
      <p:regular r:id="rId38"/>
    </p:embeddedFont>
    <p:embeddedFont>
      <p:font typeface="Poppins Medium" charset="1" panose="00000600000000000000"/>
      <p:regular r:id="rId39"/>
    </p:embeddedFont>
    <p:embeddedFont>
      <p:font typeface="Poppins Medium Italics" charset="1" panose="00000600000000000000"/>
      <p:regular r:id="rId40"/>
    </p:embeddedFont>
    <p:embeddedFont>
      <p:font typeface="Poppins Semi-Bold" charset="1" panose="00000700000000000000"/>
      <p:regular r:id="rId41"/>
    </p:embeddedFont>
    <p:embeddedFont>
      <p:font typeface="Poppins Semi-Bold Italics" charset="1" panose="00000700000000000000"/>
      <p:regular r:id="rId42"/>
    </p:embeddedFont>
    <p:embeddedFont>
      <p:font typeface="Poppins Ultra-Bold" charset="1" panose="00000900000000000000"/>
      <p:regular r:id="rId43"/>
    </p:embeddedFont>
    <p:embeddedFont>
      <p:font typeface="Poppins Ultra-Bold Italics" charset="1" panose="00000900000000000000"/>
      <p:regular r:id="rId44"/>
    </p:embeddedFont>
    <p:embeddedFont>
      <p:font typeface="Poppins Heavy" charset="1" panose="00000A00000000000000"/>
      <p:regular r:id="rId45"/>
    </p:embeddedFont>
    <p:embeddedFont>
      <p:font typeface="Poppins Heavy Italics" charset="1" panose="00000A00000000000000"/>
      <p:regular r:id="rId46"/>
    </p:embeddedFont>
    <p:embeddedFont>
      <p:font typeface="Neue Machina" charset="1" panose="00000500000000000000"/>
      <p:regular r:id="rId47"/>
    </p:embeddedFont>
    <p:embeddedFont>
      <p:font typeface="Neue Machina Light" charset="1" panose="00000400000000000000"/>
      <p:regular r:id="rId48"/>
    </p:embeddedFont>
    <p:embeddedFont>
      <p:font typeface="Neue Machina Ultra-Bold" charset="1" panose="00000900000000000000"/>
      <p:regular r:id="rId49"/>
    </p:embeddedFont>
    <p:embeddedFont>
      <p:font typeface="TT Chocolates" charset="1" panose="02000503020000020003"/>
      <p:regular r:id="rId50"/>
    </p:embeddedFont>
    <p:embeddedFont>
      <p:font typeface="TT Chocolates Bold" charset="1" panose="02000803020000020003"/>
      <p:regular r:id="rId51"/>
    </p:embeddedFont>
    <p:embeddedFont>
      <p:font typeface="TT Chocolates Italics" charset="1" panose="02000503020000090003"/>
      <p:regular r:id="rId52"/>
    </p:embeddedFont>
    <p:embeddedFont>
      <p:font typeface="TT Chocolates Bold Italics" charset="1" panose="02000803030000090003"/>
      <p:regular r:id="rId53"/>
    </p:embeddedFont>
    <p:embeddedFont>
      <p:font typeface="TT Chocolates Extra-Light" charset="1" panose="02000503030000020003"/>
      <p:regular r:id="rId54"/>
    </p:embeddedFont>
    <p:embeddedFont>
      <p:font typeface="TT Chocolates Extra-Light Italics" charset="1" panose="02000503030000090003"/>
      <p:regular r:id="rId55"/>
    </p:embeddedFont>
    <p:embeddedFont>
      <p:font typeface="TT Chocolates Light Italics" charset="1" panose="02000503030000090003"/>
      <p:regular r:id="rId56"/>
    </p:embeddedFont>
    <p:embeddedFont>
      <p:font typeface="TT Chocolates Ultra-Bold" charset="1" panose="02000903040000020003"/>
      <p:regular r:id="rId57"/>
    </p:embeddedFont>
    <p:embeddedFont>
      <p:font typeface="TT Chocolates Ultra-Bold Italics" charset="1" panose="02000903050000090003"/>
      <p:regular r:id="rId58"/>
    </p:embeddedFont>
    <p:embeddedFont>
      <p:font typeface="Barlow" charset="1" panose="00000500000000000000"/>
      <p:regular r:id="rId59"/>
    </p:embeddedFont>
    <p:embeddedFont>
      <p:font typeface="Barlow Bold" charset="1" panose="00000800000000000000"/>
      <p:regular r:id="rId60"/>
    </p:embeddedFont>
    <p:embeddedFont>
      <p:font typeface="Barlow Italics" charset="1" panose="00000500000000000000"/>
      <p:regular r:id="rId61"/>
    </p:embeddedFont>
    <p:embeddedFont>
      <p:font typeface="Barlow Bold Italics" charset="1" panose="00000800000000000000"/>
      <p:regular r:id="rId62"/>
    </p:embeddedFont>
    <p:embeddedFont>
      <p:font typeface="Barlow Thin" charset="1" panose="00000300000000000000"/>
      <p:regular r:id="rId63"/>
    </p:embeddedFont>
    <p:embeddedFont>
      <p:font typeface="Barlow Thin Italics" charset="1" panose="00000300000000000000"/>
      <p:regular r:id="rId64"/>
    </p:embeddedFont>
    <p:embeddedFont>
      <p:font typeface="Barlow Extra-Light" charset="1" panose="00000300000000000000"/>
      <p:regular r:id="rId65"/>
    </p:embeddedFont>
    <p:embeddedFont>
      <p:font typeface="Barlow Extra-Light Italics" charset="1" panose="00000300000000000000"/>
      <p:regular r:id="rId66"/>
    </p:embeddedFont>
    <p:embeddedFont>
      <p:font typeface="Barlow Light" charset="1" panose="00000400000000000000"/>
      <p:regular r:id="rId67"/>
    </p:embeddedFont>
    <p:embeddedFont>
      <p:font typeface="Barlow Light Italics" charset="1" panose="00000400000000000000"/>
      <p:regular r:id="rId68"/>
    </p:embeddedFont>
    <p:embeddedFont>
      <p:font typeface="Barlow Medium" charset="1" panose="00000600000000000000"/>
      <p:regular r:id="rId69"/>
    </p:embeddedFont>
    <p:embeddedFont>
      <p:font typeface="Barlow Medium Italics" charset="1" panose="00000600000000000000"/>
      <p:regular r:id="rId70"/>
    </p:embeddedFont>
    <p:embeddedFont>
      <p:font typeface="Barlow Semi-Bold" charset="1" panose="00000700000000000000"/>
      <p:regular r:id="rId71"/>
    </p:embeddedFont>
    <p:embeddedFont>
      <p:font typeface="Barlow Semi-Bold Italics" charset="1" panose="00000700000000000000"/>
      <p:regular r:id="rId72"/>
    </p:embeddedFont>
    <p:embeddedFont>
      <p:font typeface="Barlow Ultra-Bold" charset="1" panose="00000900000000000000"/>
      <p:regular r:id="rId73"/>
    </p:embeddedFont>
    <p:embeddedFont>
      <p:font typeface="Barlow Ultra-Bold Italics" charset="1" panose="00000900000000000000"/>
      <p:regular r:id="rId74"/>
    </p:embeddedFont>
    <p:embeddedFont>
      <p:font typeface="Barlow Heavy" charset="1" panose="00000A00000000000000"/>
      <p:regular r:id="rId75"/>
    </p:embeddedFont>
    <p:embeddedFont>
      <p:font typeface="Barlow Heavy Italics" charset="1" panose="00000A00000000000000"/>
      <p:regular r:id="rId76"/>
    </p:embeddedFont>
    <p:embeddedFont>
      <p:font typeface="Open Sans" charset="1" panose="020B0606030504020204"/>
      <p:regular r:id="rId77"/>
    </p:embeddedFont>
    <p:embeddedFont>
      <p:font typeface="Open Sans Bold" charset="1" panose="020B0806030504020204"/>
      <p:regular r:id="rId78"/>
    </p:embeddedFont>
    <p:embeddedFont>
      <p:font typeface="Open Sans Italics" charset="1" panose="020B0606030504020204"/>
      <p:regular r:id="rId79"/>
    </p:embeddedFont>
    <p:embeddedFont>
      <p:font typeface="Open Sans Bold Italics" charset="1" panose="020B0806030504020204"/>
      <p:regular r:id="rId80"/>
    </p:embeddedFont>
    <p:embeddedFont>
      <p:font typeface="Open Sans Light" charset="1" panose="020B0306030504020204"/>
      <p:regular r:id="rId81"/>
    </p:embeddedFont>
    <p:embeddedFont>
      <p:font typeface="Open Sans Light Italics" charset="1" panose="020B0306030504020204"/>
      <p:regular r:id="rId82"/>
    </p:embeddedFont>
    <p:embeddedFont>
      <p:font typeface="Open Sans Ultra-Bold" charset="1" panose="00000000000000000000"/>
      <p:regular r:id="rId83"/>
    </p:embeddedFont>
    <p:embeddedFont>
      <p:font typeface="Open Sans Ultra-Bold Italics" charset="1" panose="00000000000000000000"/>
      <p:regular r:id="rId84"/>
    </p:embeddedFont>
    <p:embeddedFont>
      <p:font typeface="Code Pro" charset="1" panose="00000500000000000000"/>
      <p:regular r:id="rId85"/>
    </p:embeddedFont>
    <p:embeddedFont>
      <p:font typeface="Code Pro Bold" charset="1" panose="00000800000000000000"/>
      <p:regular r:id="rId86"/>
    </p:embeddedFont>
    <p:embeddedFont>
      <p:font typeface="Code Pro Light" charset="1" panose="00000500000000000000"/>
      <p:regular r:id="rId87"/>
    </p:embeddedFont>
    <p:embeddedFont>
      <p:font typeface="Code Pro Heavy" charset="1" panose="00000A00000000000000"/>
      <p:regular r:id="rId88"/>
    </p:embeddedFont>
    <p:embeddedFont>
      <p:font typeface="Nunito Sans" charset="1" panose="00000500000000000000"/>
      <p:regular r:id="rId89"/>
    </p:embeddedFont>
    <p:embeddedFont>
      <p:font typeface="Nunito Sans Bold" charset="1" panose="00000800000000000000"/>
      <p:regular r:id="rId90"/>
    </p:embeddedFont>
    <p:embeddedFont>
      <p:font typeface="Nunito Sans Italics" charset="1" panose="00000500000000000000"/>
      <p:regular r:id="rId91"/>
    </p:embeddedFont>
    <p:embeddedFont>
      <p:font typeface="Nunito Sans Bold Italics" charset="1" panose="00000800000000000000"/>
      <p:regular r:id="rId92"/>
    </p:embeddedFont>
    <p:embeddedFont>
      <p:font typeface="Nunito Sans Extra-Light" charset="1" panose="00000300000000000000"/>
      <p:regular r:id="rId93"/>
    </p:embeddedFont>
    <p:embeddedFont>
      <p:font typeface="Nunito Sans Extra-Light Italics" charset="1" panose="00000300000000000000"/>
      <p:regular r:id="rId94"/>
    </p:embeddedFont>
    <p:embeddedFont>
      <p:font typeface="Nunito Sans Light" charset="1" panose="00000400000000000000"/>
      <p:regular r:id="rId95"/>
    </p:embeddedFont>
    <p:embeddedFont>
      <p:font typeface="Nunito Sans Light Italics" charset="1" panose="00000400000000000000"/>
      <p:regular r:id="rId96"/>
    </p:embeddedFont>
    <p:embeddedFont>
      <p:font typeface="Nunito Sans Semi-Bold" charset="1" panose="00000700000000000000"/>
      <p:regular r:id="rId97"/>
    </p:embeddedFont>
    <p:embeddedFont>
      <p:font typeface="Nunito Sans Semi-Bold Italics" charset="1" panose="00000700000000000000"/>
      <p:regular r:id="rId98"/>
    </p:embeddedFont>
    <p:embeddedFont>
      <p:font typeface="Nunito Sans Ultra-Bold" charset="1" panose="00000900000000000000"/>
      <p:regular r:id="rId99"/>
    </p:embeddedFont>
    <p:embeddedFont>
      <p:font typeface="Nunito Sans Ultra-Bold Italics" charset="1" panose="00000900000000000000"/>
      <p:regular r:id="rId100"/>
    </p:embeddedFont>
    <p:embeddedFont>
      <p:font typeface="Nunito Sans Heavy" charset="1" panose="00000A00000000000000"/>
      <p:regular r:id="rId101"/>
    </p:embeddedFont>
    <p:embeddedFont>
      <p:font typeface="Nunito Sans Heavy Italics" charset="1" panose="00000A00000000000000"/>
      <p:regular r:id="rId10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02" Target="fonts/font102.fntdata" Type="http://schemas.openxmlformats.org/officeDocument/2006/relationships/font"/><Relationship Id="rId103" Target="slides/slide1.xml" Type="http://schemas.openxmlformats.org/officeDocument/2006/relationships/slide"/><Relationship Id="rId104" Target="slides/slide2.xml" Type="http://schemas.openxmlformats.org/officeDocument/2006/relationships/slide"/><Relationship Id="rId105" Target="slides/slide3.xml" Type="http://schemas.openxmlformats.org/officeDocument/2006/relationships/slide"/><Relationship Id="rId106" Target="slides/slide4.xml" Type="http://schemas.openxmlformats.org/officeDocument/2006/relationships/slide"/><Relationship Id="rId107" Target="slides/slide5.xml" Type="http://schemas.openxmlformats.org/officeDocument/2006/relationships/slide"/><Relationship Id="rId108" Target="slides/slide6.xml" Type="http://schemas.openxmlformats.org/officeDocument/2006/relationships/slide"/><Relationship Id="rId109" Target="slides/slide7.xml" Type="http://schemas.openxmlformats.org/officeDocument/2006/relationships/slide"/><Relationship Id="rId11" Target="fonts/font11.fntdata" Type="http://schemas.openxmlformats.org/officeDocument/2006/relationships/font"/><Relationship Id="rId110" Target="slides/slide8.xml" Type="http://schemas.openxmlformats.org/officeDocument/2006/relationships/slide"/><Relationship Id="rId111" Target="slides/slide9.xml" Type="http://schemas.openxmlformats.org/officeDocument/2006/relationships/slide"/><Relationship Id="rId112" Target="slides/slide10.xml" Type="http://schemas.openxmlformats.org/officeDocument/2006/relationships/slide"/><Relationship Id="rId113" Target="slides/slide11.xml" Type="http://schemas.openxmlformats.org/officeDocument/2006/relationships/slide"/><Relationship Id="rId114" Target="slides/slide12.xml" Type="http://schemas.openxmlformats.org/officeDocument/2006/relationships/slide"/><Relationship Id="rId115" Target="slides/slide13.xml" Type="http://schemas.openxmlformats.org/officeDocument/2006/relationships/slide"/><Relationship Id="rId116" Target="slides/slide14.xml" Type="http://schemas.openxmlformats.org/officeDocument/2006/relationships/slide"/><Relationship Id="rId117" Target="slides/slide15.xml" Type="http://schemas.openxmlformats.org/officeDocument/2006/relationships/slide"/><Relationship Id="rId118" Target="slides/slide16.xml" Type="http://schemas.openxmlformats.org/officeDocument/2006/relationships/slide"/><Relationship Id="rId119" Target="slides/slide17.xml" Type="http://schemas.openxmlformats.org/officeDocument/2006/relationships/slide"/><Relationship Id="rId12" Target="fonts/font12.fntdata" Type="http://schemas.openxmlformats.org/officeDocument/2006/relationships/font"/><Relationship Id="rId120" Target="slides/slide18.xml" Type="http://schemas.openxmlformats.org/officeDocument/2006/relationships/slide"/><Relationship Id="rId121" Target="slides/slide19.xml" Type="http://schemas.openxmlformats.org/officeDocument/2006/relationships/slide"/><Relationship Id="rId122" Target="slides/slide20.xml" Type="http://schemas.openxmlformats.org/officeDocument/2006/relationships/slide"/><Relationship Id="rId123" Target="slides/slide21.xml" Type="http://schemas.openxmlformats.org/officeDocument/2006/relationships/slide"/><Relationship Id="rId124" Target="slides/slide22.xml" Type="http://schemas.openxmlformats.org/officeDocument/2006/relationships/slide"/><Relationship Id="rId125" Target="slides/slide23.xml" Type="http://schemas.openxmlformats.org/officeDocument/2006/relationships/slide"/><Relationship Id="rId126" Target="slides/slide24.xml" Type="http://schemas.openxmlformats.org/officeDocument/2006/relationships/slide"/><Relationship Id="rId127" Target="slides/slide25.xml" Type="http://schemas.openxmlformats.org/officeDocument/2006/relationships/slide"/><Relationship Id="rId128" Target="slides/slide26.xml" Type="http://schemas.openxmlformats.org/officeDocument/2006/relationships/slide"/><Relationship Id="rId129" Target="slides/slide27.xml" Type="http://schemas.openxmlformats.org/officeDocument/2006/relationships/slide"/><Relationship Id="rId13" Target="fonts/font13.fntdata" Type="http://schemas.openxmlformats.org/officeDocument/2006/relationships/font"/><Relationship Id="rId130" Target="slides/slide28.xml" Type="http://schemas.openxmlformats.org/officeDocument/2006/relationships/slide"/><Relationship Id="rId131" Target="slides/slide29.xml" Type="http://schemas.openxmlformats.org/officeDocument/2006/relationships/slide"/><Relationship Id="rId132" Target="slides/slide30.xml" Type="http://schemas.openxmlformats.org/officeDocument/2006/relationships/slide"/><Relationship Id="rId133" Target="slides/slide31.xml" Type="http://schemas.openxmlformats.org/officeDocument/2006/relationships/slide"/><Relationship Id="rId134" Target="slides/slide32.xml" Type="http://schemas.openxmlformats.org/officeDocument/2006/relationships/slide"/><Relationship Id="rId135" Target="slides/slide33.xml" Type="http://schemas.openxmlformats.org/officeDocument/2006/relationships/slide"/><Relationship Id="rId136" Target="slides/slide34.xml" Type="http://schemas.openxmlformats.org/officeDocument/2006/relationships/slide"/><Relationship Id="rId137" Target="slides/slide35.xml" Type="http://schemas.openxmlformats.org/officeDocument/2006/relationships/slide"/><Relationship Id="rId138" Target="slides/slide36.xml" Type="http://schemas.openxmlformats.org/officeDocument/2006/relationships/slide"/><Relationship Id="rId139" Target="slides/slide37.xml" Type="http://schemas.openxmlformats.org/officeDocument/2006/relationships/slide"/><Relationship Id="rId14" Target="fonts/font14.fntdata" Type="http://schemas.openxmlformats.org/officeDocument/2006/relationships/font"/><Relationship Id="rId140" Target="slides/slide38.xml" Type="http://schemas.openxmlformats.org/officeDocument/2006/relationships/slide"/><Relationship Id="rId141" Target="notesMasters/notesMaster1.xml" Type="http://schemas.openxmlformats.org/officeDocument/2006/relationships/notesMaster"/><Relationship Id="rId142" Target="theme/theme2.xml" Type="http://schemas.openxmlformats.org/officeDocument/2006/relationships/theme"/><Relationship Id="rId143" Target="notesSlides/notesSlide1.xml" Type="http://schemas.openxmlformats.org/officeDocument/2006/relationships/notesSlide"/><Relationship Id="rId144" Target="notesSlides/notesSlide2.xml" Type="http://schemas.openxmlformats.org/officeDocument/2006/relationships/notesSlide"/><Relationship Id="rId145" Target="notesSlides/notesSlide3.xml" Type="http://schemas.openxmlformats.org/officeDocument/2006/relationships/notesSlide"/><Relationship Id="rId146" Target="notesSlides/notesSlide4.xml" Type="http://schemas.openxmlformats.org/officeDocument/2006/relationships/notesSlide"/><Relationship Id="rId147" Target="notesSlides/notesSlide5.xml" Type="http://schemas.openxmlformats.org/officeDocument/2006/relationships/notesSlide"/><Relationship Id="rId148" Target="notesSlides/notesSlide6.xml" Type="http://schemas.openxmlformats.org/officeDocument/2006/relationships/notesSlide"/><Relationship Id="rId149" Target="notesSlides/notesSlide7.xml" Type="http://schemas.openxmlformats.org/officeDocument/2006/relationships/notesSlide"/><Relationship Id="rId15" Target="fonts/font15.fntdata" Type="http://schemas.openxmlformats.org/officeDocument/2006/relationships/font"/><Relationship Id="rId150" Target="notesSlides/notesSlide8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Desastres Naturales, un análisis para mitigar su impacto humano y económico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Otra de las soluciones desarrolladas es un Modelo de Clasificación Supervisada para predecir los niveles de destrucción de inundaciones. Utilizamos Python y Scikit-Learn, entrenando el modelo con un conjunto diverso de datos históricos de desastres naturales para identificar patrones complejos y relaciones no lineales.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Realizamos un preprocesamiento inteligente, incluyendo filtrado de inundaciones y categorización basada en umbrales aplicados a magnitud y diferentes variables de impacto: fallecidos, afectados y daños.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Detrás, hay un proceso de transformación e ingeniería de datos.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Nuestro modelo alcanza una precisión del 100% en el conjunto de prueba, pero no nos conformamos con eso.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Conscientes de la importancia de cuestionar estos resultados, realizamos 3 pruebas con valores nuevos: controlada, de baja destrucción y outliers, ya que, identificar y considerar valores atípicos es esencial para predecir eventos de alta destrucción.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Nuestro enfoque de mejora continua nos permitirá desarrollar una herramienta más confiable para la prevención y mitigación de desastres naturales.</a:t>
            </a:r>
          </a:p>
          <a:p>
            <a:r>
              <a:rPr lang="en-US"/>
              <a:t/>
            </a:r>
          </a:p>
          <a:p>
            <a:r>
              <a:rPr lang="en-US"/>
              <a:t>A través de iteración de:</a:t>
            </a:r>
          </a:p>
          <a:p>
            <a:r>
              <a:rPr lang="en-US"/>
              <a:t>·        pipelines con ensamble de modelos validados de forma estratificada junto al utilizado originalmente,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Asegurarse de que los valores de entrada sean realistas y representativos de situaciones del mundo real.</a:t>
            </a:r>
          </a:p>
          <a:p>
            <a:r>
              <a:rPr lang="en-US"/>
              <a:t>Considerar técnicas de manejo de outliers para evitar que valores atípicos distorsionen los resultados.</a:t>
            </a:r>
          </a:p>
          <a:p>
            <a:r>
              <a:rPr lang="en-US"/>
              <a:t>Recopilar más datos equilibrados y representativos para cada nivel de destrucción, especialmente en casos de baja destrucción.</a:t>
            </a:r>
          </a:p>
          <a:p>
            <a:r>
              <a:rPr lang="en-US"/>
              <a:t>Contar con la asesoría de expertos en el dominio del problema para validar la idoneidad de los datos y los resultados obtenidos.</a:t>
            </a:r>
          </a:p>
          <a:p>
            <a:r>
              <a:rPr lang="en-US"/>
              <a:t>Mediante una mejora en la calidad de los datos y el enfoque en escenarios más realistas, podemos obtener resultados más confiables y útiles para la predicción del nivel de destrucción en futuros eventos. Esto permitirá que el modelo sea más robusto y preciso en diversos escenarios, incluyendo casos controlados, outliers y valores bajos.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VAFLszecVrg.mp4" Type="http://schemas.openxmlformats.org/officeDocument/2006/relationships/video"/><Relationship Id="rId5" Target="../media/VAFLszecVrg.mp4" Type="http://schemas.microsoft.com/office/2007/relationships/media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VAFp6AEczFs.mp4" Type="http://schemas.openxmlformats.org/officeDocument/2006/relationships/video"/><Relationship Id="rId4" Target="../media/VAFp6AEczFs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VAFp6AEczFs.mp4" Type="http://schemas.openxmlformats.org/officeDocument/2006/relationships/video"/><Relationship Id="rId4" Target="../media/VAFp6AEczFs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VAFp6TZlnqE.mp4" Type="http://schemas.openxmlformats.org/officeDocument/2006/relationships/video"/><Relationship Id="rId4" Target="../media/VAFp6TZlnqE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VAFp6cOQw90.mp4" Type="http://schemas.openxmlformats.org/officeDocument/2006/relationships/video"/><Relationship Id="rId4" Target="../media/VAFp6cOQw90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Fp6T0VRHk.mp4" Type="http://schemas.openxmlformats.org/officeDocument/2006/relationships/video"/><Relationship Id="rId4" Target="../media/VAFp6T0VRHk.mp4" Type="http://schemas.microsoft.com/office/2007/relationships/media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VAFp6ZFGAjU.mp4" Type="http://schemas.openxmlformats.org/officeDocument/2006/relationships/video"/><Relationship Id="rId4" Target="../media/VAFp6ZFGAjU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Fp6SOmA64.mp4" Type="http://schemas.openxmlformats.org/officeDocument/2006/relationships/video"/><Relationship Id="rId4" Target="../media/VAFp6SOmA64.mp4" Type="http://schemas.microsoft.com/office/2007/relationships/media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Fp6TH6so4.mp4" Type="http://schemas.openxmlformats.org/officeDocument/2006/relationships/video"/><Relationship Id="rId4" Target="../media/VAFp6TH6so4.mp4" Type="http://schemas.microsoft.com/office/2007/relationships/media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Fp6TH6so4.mp4" Type="http://schemas.openxmlformats.org/officeDocument/2006/relationships/video"/><Relationship Id="rId4" Target="../media/VAFp6TH6so4.mp4" Type="http://schemas.microsoft.com/office/2007/relationships/media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Fp6TH6so4.mp4" Type="http://schemas.openxmlformats.org/officeDocument/2006/relationships/video"/><Relationship Id="rId4" Target="../media/VAFp6TH6so4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Fp71Tf8rw.mp4" Type="http://schemas.openxmlformats.org/officeDocument/2006/relationships/video"/><Relationship Id="rId4" Target="../media/VAFp71Tf8rw.mp4" Type="http://schemas.microsoft.com/office/2007/relationships/media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2" Target="../media/image59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2" Target="../media/image68.jpeg" Type="http://schemas.openxmlformats.org/officeDocument/2006/relationships/image"/><Relationship Id="rId3" Target="../media/image69.jpeg" Type="http://schemas.openxmlformats.org/officeDocument/2006/relationships/image"/><Relationship Id="rId4" Target="../media/image70.jpeg" Type="http://schemas.openxmlformats.org/officeDocument/2006/relationships/image"/><Relationship Id="rId5" Target="../media/image71.jpe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6.png" Type="http://schemas.openxmlformats.org/officeDocument/2006/relationships/image"/><Relationship Id="rId4" Target="../media/image78.jpe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9.jpeg" Type="http://schemas.openxmlformats.org/officeDocument/2006/relationships/image"/><Relationship Id="rId4" Target="../media/VAEA3bsVPGQ.mp4" Type="http://schemas.openxmlformats.org/officeDocument/2006/relationships/video"/><Relationship Id="rId5" Target="../media/VAEA3bsVPGQ.mp4" Type="http://schemas.microsoft.com/office/2007/relationships/media"/><Relationship Id="rId6" Target="../media/image80.png" Type="http://schemas.openxmlformats.org/officeDocument/2006/relationships/image"/><Relationship Id="rId7" Target="../media/image8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79.jpeg" Type="http://schemas.openxmlformats.org/officeDocument/2006/relationships/image"/><Relationship Id="rId4" Target="../media/VAEA3bsVPGQ.mp4" Type="http://schemas.openxmlformats.org/officeDocument/2006/relationships/video"/><Relationship Id="rId5" Target="../media/VAEA3bsVPGQ.mp4" Type="http://schemas.microsoft.com/office/2007/relationships/media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87.png" Type="http://schemas.openxmlformats.org/officeDocument/2006/relationships/image"/><Relationship Id="rId4" Target="../media/image8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svg" Type="http://schemas.openxmlformats.org/officeDocument/2006/relationships/image"/><Relationship Id="rId11" Target="../media/image97.png" Type="http://schemas.openxmlformats.org/officeDocument/2006/relationships/image"/><Relationship Id="rId12" Target="../media/image98.png" Type="http://schemas.openxmlformats.org/officeDocument/2006/relationships/image"/><Relationship Id="rId13" Target="../media/image99.svg" Type="http://schemas.openxmlformats.org/officeDocument/2006/relationships/image"/><Relationship Id="rId14" Target="../media/image100.png" Type="http://schemas.openxmlformats.org/officeDocument/2006/relationships/image"/><Relationship Id="rId15" Target="../media/image101.png" Type="http://schemas.openxmlformats.org/officeDocument/2006/relationships/image"/><Relationship Id="rId16" Target="../media/image102.svg" Type="http://schemas.openxmlformats.org/officeDocument/2006/relationships/image"/><Relationship Id="rId17" Target="../media/image103.png" Type="http://schemas.openxmlformats.org/officeDocument/2006/relationships/image"/><Relationship Id="rId18" Target="../media/image104.png" Type="http://schemas.openxmlformats.org/officeDocument/2006/relationships/image"/><Relationship Id="rId19" Target="../media/image105.svg" Type="http://schemas.openxmlformats.org/officeDocument/2006/relationships/image"/><Relationship Id="rId2" Target="../notesSlides/notesSlide6.xml" Type="http://schemas.openxmlformats.org/officeDocument/2006/relationships/notesSlide"/><Relationship Id="rId20" Target="../media/image106.png" Type="http://schemas.openxmlformats.org/officeDocument/2006/relationships/image"/><Relationship Id="rId21" Target="../media/image107.png" Type="http://schemas.openxmlformats.org/officeDocument/2006/relationships/image"/><Relationship Id="rId22" Target="../media/image108.svg" Type="http://schemas.openxmlformats.org/officeDocument/2006/relationships/image"/><Relationship Id="rId23" Target="../media/image109.png" Type="http://schemas.openxmlformats.org/officeDocument/2006/relationships/image"/><Relationship Id="rId24" Target="../media/image110.png" Type="http://schemas.openxmlformats.org/officeDocument/2006/relationships/image"/><Relationship Id="rId25" Target="../media/image111.svg" Type="http://schemas.openxmlformats.org/officeDocument/2006/relationships/image"/><Relationship Id="rId26" Target="../media/image112.png" Type="http://schemas.openxmlformats.org/officeDocument/2006/relationships/image"/><Relationship Id="rId27" Target="../media/image113.png" Type="http://schemas.openxmlformats.org/officeDocument/2006/relationships/image"/><Relationship Id="rId28" Target="../media/image114.svg" Type="http://schemas.openxmlformats.org/officeDocument/2006/relationships/image"/><Relationship Id="rId29" Target="../media/image115.png" Type="http://schemas.openxmlformats.org/officeDocument/2006/relationships/image"/><Relationship Id="rId3" Target="../media/image89.png" Type="http://schemas.openxmlformats.org/officeDocument/2006/relationships/image"/><Relationship Id="rId30" Target="../media/image116.png" Type="http://schemas.openxmlformats.org/officeDocument/2006/relationships/image"/><Relationship Id="rId31" Target="../media/image117.svg" Type="http://schemas.openxmlformats.org/officeDocument/2006/relationships/image"/><Relationship Id="rId32" Target="../media/image118.png" Type="http://schemas.openxmlformats.org/officeDocument/2006/relationships/image"/><Relationship Id="rId33" Target="../media/image119.png" Type="http://schemas.openxmlformats.org/officeDocument/2006/relationships/image"/><Relationship Id="rId34" Target="../media/image120.png" Type="http://schemas.openxmlformats.org/officeDocument/2006/relationships/image"/><Relationship Id="rId35" Target="../media/image121.svg" Type="http://schemas.openxmlformats.org/officeDocument/2006/relationships/image"/><Relationship Id="rId36" Target="../media/image122.png" Type="http://schemas.openxmlformats.org/officeDocument/2006/relationships/image"/><Relationship Id="rId37" Target="../media/image123.svg" Type="http://schemas.openxmlformats.org/officeDocument/2006/relationships/image"/><Relationship Id="rId4" Target="../media/image90.sv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94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24.png" Type="http://schemas.openxmlformats.org/officeDocument/2006/relationships/image"/><Relationship Id="rId4" Target="../media/image125.png" Type="http://schemas.openxmlformats.org/officeDocument/2006/relationships/image"/><Relationship Id="rId5" Target="../media/image126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7.png" Type="http://schemas.openxmlformats.org/officeDocument/2006/relationships/image"/><Relationship Id="rId3" Target="../media/image128.svg" Type="http://schemas.openxmlformats.org/officeDocument/2006/relationships/image"/><Relationship Id="rId4" Target="../media/image129.png" Type="http://schemas.openxmlformats.org/officeDocument/2006/relationships/image"/><Relationship Id="rId5" Target="../media/image130.svg" Type="http://schemas.openxmlformats.org/officeDocument/2006/relationships/image"/><Relationship Id="rId6" Target="../media/image131.png" Type="http://schemas.openxmlformats.org/officeDocument/2006/relationships/image"/><Relationship Id="rId7" Target="../media/image13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jpe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2" Target="../media/image134.jpeg" Type="http://schemas.openxmlformats.org/officeDocument/2006/relationships/image"/><Relationship Id="rId3" Target="../media/image135.jpeg" Type="http://schemas.openxmlformats.org/officeDocument/2006/relationships/image"/><Relationship Id="rId4" Target="../media/image136.jpeg" Type="http://schemas.openxmlformats.org/officeDocument/2006/relationships/image"/><Relationship Id="rId5" Target="../media/image137.png" Type="http://schemas.openxmlformats.org/officeDocument/2006/relationships/image"/><Relationship Id="rId6" Target="../media/image138.svg" Type="http://schemas.openxmlformats.org/officeDocument/2006/relationships/image"/><Relationship Id="rId7" Target="../media/image139.jpeg" Type="http://schemas.openxmlformats.org/officeDocument/2006/relationships/image"/><Relationship Id="rId8" Target="../media/image131.png" Type="http://schemas.openxmlformats.org/officeDocument/2006/relationships/image"/><Relationship Id="rId9" Target="../media/image132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8.png" Type="http://schemas.openxmlformats.org/officeDocument/2006/relationships/image"/><Relationship Id="rId11" Target="../media/image149.svg" Type="http://schemas.openxmlformats.org/officeDocument/2006/relationships/image"/><Relationship Id="rId12" Target="../media/image150.png" Type="http://schemas.openxmlformats.org/officeDocument/2006/relationships/image"/><Relationship Id="rId13" Target="../media/image151.svg" Type="http://schemas.openxmlformats.org/officeDocument/2006/relationships/image"/><Relationship Id="rId14" Target="../media/image152.png" Type="http://schemas.openxmlformats.org/officeDocument/2006/relationships/image"/><Relationship Id="rId15" Target="../media/image153.svg" Type="http://schemas.openxmlformats.org/officeDocument/2006/relationships/image"/><Relationship Id="rId16" Target="../media/image154.png" Type="http://schemas.openxmlformats.org/officeDocument/2006/relationships/image"/><Relationship Id="rId17" Target="../media/image155.svg" Type="http://schemas.openxmlformats.org/officeDocument/2006/relationships/image"/><Relationship Id="rId18" Target="../media/image156.png" Type="http://schemas.openxmlformats.org/officeDocument/2006/relationships/image"/><Relationship Id="rId19" Target="../media/image157.svg" Type="http://schemas.openxmlformats.org/officeDocument/2006/relationships/image"/><Relationship Id="rId2" Target="../media/image140.png" Type="http://schemas.openxmlformats.org/officeDocument/2006/relationships/image"/><Relationship Id="rId20" Target="../media/image158.png" Type="http://schemas.openxmlformats.org/officeDocument/2006/relationships/image"/><Relationship Id="rId21" Target="../media/image159.png" Type="http://schemas.openxmlformats.org/officeDocument/2006/relationships/image"/><Relationship Id="rId3" Target="../media/image141.svg" Type="http://schemas.openxmlformats.org/officeDocument/2006/relationships/image"/><Relationship Id="rId4" Target="../media/image142.png" Type="http://schemas.openxmlformats.org/officeDocument/2006/relationships/image"/><Relationship Id="rId5" Target="../media/image143.svg" Type="http://schemas.openxmlformats.org/officeDocument/2006/relationships/image"/><Relationship Id="rId6" Target="../media/image144.png" Type="http://schemas.openxmlformats.org/officeDocument/2006/relationships/image"/><Relationship Id="rId7" Target="../media/image145.svg" Type="http://schemas.openxmlformats.org/officeDocument/2006/relationships/image"/><Relationship Id="rId8" Target="../media/image146.png" Type="http://schemas.openxmlformats.org/officeDocument/2006/relationships/image"/><Relationship Id="rId9" Target="../media/image147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0.jpe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1.jpe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2.jpe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3.jpe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AleDataAnalyst/grupo2_desastresnaturales" TargetMode="External" Type="http://schemas.openxmlformats.org/officeDocument/2006/relationships/hyperlink"/><Relationship Id="rId2" Target="../media/image164.jpeg" Type="http://schemas.openxmlformats.org/officeDocument/2006/relationships/image"/><Relationship Id="rId3" Target="../media/VAEvPycirtY.mp4" Type="http://schemas.openxmlformats.org/officeDocument/2006/relationships/video"/><Relationship Id="rId4" Target="../media/VAEvPycirtY.mp4" Type="http://schemas.microsoft.com/office/2007/relationships/media"/><Relationship Id="rId5" Target="https://www.linkedin.com/in/elenablanco-dataanalytics/" TargetMode="External" Type="http://schemas.openxmlformats.org/officeDocument/2006/relationships/hyperlink"/><Relationship Id="rId6" Target="https://es.linkedin.com/in/rafael-de-marco-z-53097014" TargetMode="External" Type="http://schemas.openxmlformats.org/officeDocument/2006/relationships/hyperlink"/><Relationship Id="rId7" Target="https://es.linkedin.com/in/angel-bardon-diez" TargetMode="External" Type="http://schemas.openxmlformats.org/officeDocument/2006/relationships/hyperlink"/><Relationship Id="rId8" Target="https://github.com/AleDataAnalyst/" TargetMode="External" Type="http://schemas.openxmlformats.org/officeDocument/2006/relationships/hyperlink"/><Relationship Id="rId9" Target="https://www.linkedin.com/in/alejandraengbroca" TargetMode="External" Type="http://schemas.openxmlformats.org/officeDocument/2006/relationships/hyperlink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5.jpeg" Type="http://schemas.openxmlformats.org/officeDocument/2006/relationships/image"/><Relationship Id="rId3" Target="../media/image166.png" Type="http://schemas.openxmlformats.org/officeDocument/2006/relationships/image"/><Relationship Id="rId4" Target="https://www.madrid.es/portales/munimadrid/es/Inicio/Educacion-y-empleo/Empleo/Agencia-para-el-Empleo-de-Madrid/?vgnextfmt=default&amp;vgnextoid=c65815fa10294110VgnVCM1000000b205a0aRCRD&amp;vgnextchannel=3f50c5dee78fe410VgnVCM1000000b205a0aRCRD&amp;idCapitulo=11213757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emdat.be" TargetMode="External" Type="http://schemas.openxmlformats.org/officeDocument/2006/relationships/hyperlink"/><Relationship Id="rId3" Target="https://www.emdat.be/guidelines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media/image39.png" Type="http://schemas.openxmlformats.org/officeDocument/2006/relationships/image"/><Relationship Id="rId16" Target="../media/image40.png" Type="http://schemas.openxmlformats.org/officeDocument/2006/relationships/image"/><Relationship Id="rId17" Target="../media/image41.png" Type="http://schemas.openxmlformats.org/officeDocument/2006/relationships/image"/><Relationship Id="rId18" Target="../media/image42.png" Type="http://schemas.openxmlformats.org/officeDocument/2006/relationships/image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4.jpeg" Type="http://schemas.openxmlformats.org/officeDocument/2006/relationships/image"/><Relationship Id="rId4" Target="../media/image45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jpe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VAFp6AEczFs.mp4" Type="http://schemas.openxmlformats.org/officeDocument/2006/relationships/video"/><Relationship Id="rId4" Target="../media/VAFp6AEczFs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015" y="520258"/>
            <a:ext cx="17261969" cy="9246485"/>
            <a:chOff x="0" y="0"/>
            <a:chExt cx="23015959" cy="12328646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"/>
            <a:srcRect l="0" t="2386" r="0" b="2386"/>
            <a:stretch>
              <a:fillRect/>
            </a:stretch>
          </p:blipFill>
          <p:spPr>
            <a:xfrm flipH="false" flipV="false">
              <a:off x="0" y="0"/>
              <a:ext cx="23015959" cy="1232864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312091" y="6235579"/>
            <a:ext cx="13975909" cy="4051421"/>
            <a:chOff x="0" y="0"/>
            <a:chExt cx="3680898" cy="1067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80898" cy="1067041"/>
            </a:xfrm>
            <a:custGeom>
              <a:avLst/>
              <a:gdLst/>
              <a:ahLst/>
              <a:cxnLst/>
              <a:rect r="r" b="b" t="t" l="l"/>
              <a:pathLst>
                <a:path h="1067041" w="3680898">
                  <a:moveTo>
                    <a:pt x="0" y="0"/>
                  </a:moveTo>
                  <a:lnTo>
                    <a:pt x="3680898" y="0"/>
                  </a:lnTo>
                  <a:lnTo>
                    <a:pt x="3680898" y="1067041"/>
                  </a:lnTo>
                  <a:lnTo>
                    <a:pt x="0" y="10670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50581"/>
            <a:ext cx="4383846" cy="861527"/>
            <a:chOff x="0" y="0"/>
            <a:chExt cx="1154593" cy="2269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4593" cy="226904"/>
            </a:xfrm>
            <a:custGeom>
              <a:avLst/>
              <a:gdLst/>
              <a:ahLst/>
              <a:cxnLst/>
              <a:rect r="r" b="b" t="t" l="l"/>
              <a:pathLst>
                <a:path h="226904" w="1154593">
                  <a:moveTo>
                    <a:pt x="0" y="0"/>
                  </a:moveTo>
                  <a:lnTo>
                    <a:pt x="1154593" y="0"/>
                  </a:lnTo>
                  <a:lnTo>
                    <a:pt x="1154593" y="226904"/>
                  </a:lnTo>
                  <a:lnTo>
                    <a:pt x="0" y="2269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64846" y="6785317"/>
            <a:ext cx="8738526" cy="192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spc="25">
                <a:solidFill>
                  <a:srgbClr val="333333"/>
                </a:solidFill>
                <a:latin typeface="Neue Machina Ultra-Bold"/>
              </a:rPr>
              <a:t>Soluciones aplicadas de A</a:t>
            </a:r>
            <a:r>
              <a:rPr lang="en-US" sz="2599" spc="25">
                <a:solidFill>
                  <a:srgbClr val="333333"/>
                </a:solidFill>
                <a:latin typeface="Neue Machina Ultra-Bold"/>
              </a:rPr>
              <a:t>nálisis de Datos y Aprendizaje Automático para entender y prever la magnitud destructiva de fenómenos naturales, con el fin de mitigar su impacto.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90750" y="3341137"/>
            <a:ext cx="13720382" cy="111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9"/>
              </a:lnSpc>
            </a:pPr>
            <a:r>
              <a:rPr lang="en-US" sz="7899" spc="118">
                <a:solidFill>
                  <a:srgbClr val="FFFFFF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90750" y="4531705"/>
            <a:ext cx="13720382" cy="67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9"/>
              </a:lnSpc>
            </a:pPr>
            <a:r>
              <a:rPr lang="en-US" sz="3399" spc="1359">
                <a:solidFill>
                  <a:srgbClr val="FFFFFF"/>
                </a:solidFill>
                <a:latin typeface="Lexend Exa"/>
              </a:rPr>
              <a:t>IMPACTO HUMANO Y ECONÓMICO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08099" y="7159332"/>
            <a:ext cx="2290636" cy="135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20"/>
              </a:lnSpc>
            </a:pPr>
            <a:r>
              <a:rPr lang="en-US" sz="1700" spc="34">
                <a:solidFill>
                  <a:srgbClr val="333333"/>
                </a:solidFill>
                <a:latin typeface="Lexend Exa"/>
              </a:rPr>
              <a:t>Alejandra Eng</a:t>
            </a:r>
          </a:p>
          <a:p>
            <a:pPr algn="r">
              <a:lnSpc>
                <a:spcPts val="2720"/>
              </a:lnSpc>
            </a:pPr>
            <a:r>
              <a:rPr lang="en-US" sz="1700" spc="34">
                <a:solidFill>
                  <a:srgbClr val="333333"/>
                </a:solidFill>
                <a:latin typeface="Lexend Exa"/>
              </a:rPr>
              <a:t>Ángel Bardon</a:t>
            </a:r>
          </a:p>
          <a:p>
            <a:pPr algn="r">
              <a:lnSpc>
                <a:spcPts val="2720"/>
              </a:lnSpc>
            </a:pPr>
            <a:r>
              <a:rPr lang="en-US" sz="1700" spc="34">
                <a:solidFill>
                  <a:srgbClr val="333333"/>
                </a:solidFill>
                <a:latin typeface="Lexend Exa"/>
              </a:rPr>
              <a:t>Elena Blanco</a:t>
            </a:r>
          </a:p>
          <a:p>
            <a:pPr algn="r" marL="0" indent="0" lvl="0">
              <a:lnSpc>
                <a:spcPts val="2720"/>
              </a:lnSpc>
            </a:pPr>
            <a:r>
              <a:rPr lang="en-US" sz="1700" spc="34">
                <a:solidFill>
                  <a:srgbClr val="333333"/>
                </a:solidFill>
                <a:latin typeface="Lexend Exa"/>
              </a:rPr>
              <a:t>Rafael De Marco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04661" y="6813892"/>
            <a:ext cx="199407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0">
                <a:solidFill>
                  <a:srgbClr val="333333"/>
                </a:solidFill>
                <a:latin typeface="Neue Machina Ultra-Bold"/>
              </a:rPr>
              <a:t>Equipo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3518" y="9519093"/>
            <a:ext cx="4135217" cy="21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pc="26">
                <a:solidFill>
                  <a:srgbClr val="333333"/>
                </a:solidFill>
                <a:latin typeface="Lexend Exa"/>
              </a:rPr>
              <a:t>Escuela Digital Fundación Adecco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90750" y="1641614"/>
            <a:ext cx="7187461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spc="-69">
                <a:solidFill>
                  <a:srgbClr val="F5F5F5"/>
                </a:solidFill>
                <a:latin typeface="Lexend Exa"/>
              </a:rPr>
              <a:t>ANÁLISIS DE DATOS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3420.0000" end="80360.0000"/>
                </p14:media>
              </p:ext>
            </p:extLst>
          </p:nvPr>
        </p:nvPicPr>
        <p:blipFill>
          <a:blip r:embed="rId2"/>
          <a:srcRect l="520" t="0" r="520" b="0"/>
          <a:stretch>
            <a:fillRect/>
          </a:stretch>
        </p:blipFill>
        <p:spPr>
          <a:xfrm flipH="false" flipV="false" rot="0">
            <a:off x="-2762250" y="-2017737"/>
            <a:ext cx="24875978" cy="1343302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82020.0000" end="41220.0000"/>
                </p14:media>
              </p:ext>
            </p:extLst>
          </p:nvPr>
        </p:nvPicPr>
        <p:blipFill>
          <a:blip r:embed="rId2"/>
          <a:srcRect l="520" t="0" r="520" b="0"/>
          <a:stretch>
            <a:fillRect/>
          </a:stretch>
        </p:blipFill>
        <p:spPr>
          <a:xfrm flipH="false" flipV="false" rot="0">
            <a:off x="-2762250" y="-2017737"/>
            <a:ext cx="24875978" cy="1343302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61619.0000"/>
                </p14:media>
              </p:ext>
            </p:extLst>
          </p:nvPr>
        </p:nvPicPr>
        <p:blipFill>
          <a:blip r:embed="rId2"/>
          <a:srcRect l="520" t="0" r="520" b="0"/>
          <a:stretch>
            <a:fillRect/>
          </a:stretch>
        </p:blipFill>
        <p:spPr>
          <a:xfrm flipH="false" flipV="false" rot="0">
            <a:off x="-2762250" y="-2017737"/>
            <a:ext cx="24875978" cy="1343302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5621.0000"/>
                </p14:media>
              </p:ext>
            </p:extLst>
          </p:nvPr>
        </p:nvPicPr>
        <p:blipFill>
          <a:blip r:embed="rId2"/>
          <a:srcRect l="520" t="0" r="520" b="0"/>
          <a:stretch>
            <a:fillRect/>
          </a:stretch>
        </p:blipFill>
        <p:spPr>
          <a:xfrm flipH="false" flipV="false" rot="0">
            <a:off x="-2762250" y="-2017737"/>
            <a:ext cx="24875978" cy="1343302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5.2460" end="11359.7540"/>
                </p14:media>
              </p:ext>
            </p:extLst>
          </p:nvPr>
        </p:nvPicPr>
        <p:blipFill>
          <a:blip r:embed="rId2"/>
          <a:srcRect l="520" t="0" r="520" b="0"/>
          <a:stretch>
            <a:fillRect/>
          </a:stretch>
        </p:blipFill>
        <p:spPr>
          <a:xfrm flipH="false" flipV="false" rot="0">
            <a:off x="-2762250" y="-2017737"/>
            <a:ext cx="24875978" cy="1343302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982.5000" end="-18.0000"/>
                </p14:media>
              </p:ext>
            </p:extLst>
          </p:nvPr>
        </p:nvPicPr>
        <p:blipFill>
          <a:blip r:embed="rId2"/>
          <a:srcRect l="520" t="0" r="520" b="0"/>
          <a:stretch>
            <a:fillRect/>
          </a:stretch>
        </p:blipFill>
        <p:spPr>
          <a:xfrm flipH="false" flipV="false" rot="0">
            <a:off x="-2762250" y="-2017737"/>
            <a:ext cx="24875978" cy="1343302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520" t="0" r="520" b="0"/>
          <a:stretch>
            <a:fillRect/>
          </a:stretch>
        </p:blipFill>
        <p:spPr>
          <a:xfrm flipH="false" flipV="false" rot="0">
            <a:off x="-2762250" y="-2017737"/>
            <a:ext cx="24875978" cy="1343302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86400.0000"/>
                </p14:media>
              </p:ext>
            </p:extLst>
          </p:nvPr>
        </p:nvPicPr>
        <p:blipFill>
          <a:blip r:embed="rId2"/>
          <a:srcRect l="520" t="0" r="520" b="0"/>
          <a:stretch>
            <a:fillRect/>
          </a:stretch>
        </p:blipFill>
        <p:spPr>
          <a:xfrm flipH="false" flipV="false" rot="0">
            <a:off x="-2762250" y="-2017737"/>
            <a:ext cx="24875978" cy="1343302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8300.0000" end="62920.0010"/>
                </p14:media>
              </p:ext>
            </p:extLst>
          </p:nvPr>
        </p:nvPicPr>
        <p:blipFill>
          <a:blip r:embed="rId2"/>
          <a:srcRect l="520" t="0" r="520" b="0"/>
          <a:stretch>
            <a:fillRect/>
          </a:stretch>
        </p:blipFill>
        <p:spPr>
          <a:xfrm flipH="false" flipV="false" rot="0">
            <a:off x="-2762250" y="-2017737"/>
            <a:ext cx="24875978" cy="1343302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0040.0000" end="39340.0000"/>
                </p14:media>
              </p:ext>
            </p:extLst>
          </p:nvPr>
        </p:nvPicPr>
        <p:blipFill>
          <a:blip r:embed="rId2"/>
          <a:srcRect l="520" t="0" r="520" b="0"/>
          <a:stretch>
            <a:fillRect/>
          </a:stretch>
        </p:blipFill>
        <p:spPr>
          <a:xfrm flipH="false" flipV="false" rot="0">
            <a:off x="-2762250" y="-2017737"/>
            <a:ext cx="24875978" cy="1343302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9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4409" y="520258"/>
            <a:ext cx="9619241" cy="9246485"/>
            <a:chOff x="0" y="0"/>
            <a:chExt cx="12825655" cy="1232864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086" t="0" r="32736" b="29093"/>
            <a:stretch>
              <a:fillRect/>
            </a:stretch>
          </p:blipFill>
          <p:spPr>
            <a:xfrm flipH="false" flipV="false">
              <a:off x="0" y="0"/>
              <a:ext cx="12825655" cy="1232864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200174"/>
            <a:ext cx="11630133" cy="7886652"/>
            <a:chOff x="0" y="0"/>
            <a:chExt cx="3063080" cy="2077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63080" cy="2077143"/>
            </a:xfrm>
            <a:custGeom>
              <a:avLst/>
              <a:gdLst/>
              <a:ahLst/>
              <a:cxnLst/>
              <a:rect r="r" b="b" t="t" l="l"/>
              <a:pathLst>
                <a:path h="2077143" w="3063080">
                  <a:moveTo>
                    <a:pt x="0" y="0"/>
                  </a:moveTo>
                  <a:lnTo>
                    <a:pt x="3063080" y="0"/>
                  </a:lnTo>
                  <a:lnTo>
                    <a:pt x="3063080" y="2077143"/>
                  </a:lnTo>
                  <a:lnTo>
                    <a:pt x="0" y="20771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72391" y="2413601"/>
            <a:ext cx="11593663" cy="443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Lexend Exa"/>
              </a:rPr>
              <a:t>Los DDNN se están incrementando con el tiempo.</a:t>
            </a:r>
          </a:p>
          <a:p>
            <a:pPr>
              <a:lnSpc>
                <a:spcPts val="3920"/>
              </a:lnSpc>
            </a:pPr>
          </a:p>
          <a:p>
            <a:pPr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Lexend Exa"/>
              </a:rPr>
              <a:t>Reducción paulatina en pérdidas de vidas humanas, probablemente debido a medidas de protección poblacional.</a:t>
            </a:r>
          </a:p>
          <a:p>
            <a:pPr>
              <a:lnSpc>
                <a:spcPts val="3920"/>
              </a:lnSpc>
            </a:pPr>
          </a:p>
          <a:p>
            <a:pPr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Lexend Exa"/>
              </a:rPr>
              <a:t>A partir de los 60 se evidencia tendencia a la alza en daños, que coincide con el aumento en la frecuencia de desastres.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653441" y="1200174"/>
            <a:ext cx="2027901" cy="6047682"/>
            <a:chOff x="0" y="0"/>
            <a:chExt cx="534097" cy="1592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4097" cy="1592805"/>
            </a:xfrm>
            <a:custGeom>
              <a:avLst/>
              <a:gdLst/>
              <a:ahLst/>
              <a:cxnLst/>
              <a:rect r="r" b="b" t="t" l="l"/>
              <a:pathLst>
                <a:path h="1592805" w="534097">
                  <a:moveTo>
                    <a:pt x="0" y="0"/>
                  </a:moveTo>
                  <a:lnTo>
                    <a:pt x="534097" y="0"/>
                  </a:lnTo>
                  <a:lnTo>
                    <a:pt x="534097" y="1592805"/>
                  </a:lnTo>
                  <a:lnTo>
                    <a:pt x="0" y="1592805"/>
                  </a:lnTo>
                  <a:close/>
                </a:path>
              </a:pathLst>
            </a:custGeom>
            <a:solidFill>
              <a:srgbClr val="F5F5F5">
                <a:alpha val="67843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43095" y="3010199"/>
            <a:ext cx="1248592" cy="1937731"/>
            <a:chOff x="0" y="0"/>
            <a:chExt cx="1664790" cy="25836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783528"/>
              <a:ext cx="1469342" cy="1800113"/>
            </a:xfrm>
            <a:custGeom>
              <a:avLst/>
              <a:gdLst/>
              <a:ahLst/>
              <a:cxnLst/>
              <a:rect r="r" b="b" t="t" l="l"/>
              <a:pathLst>
                <a:path h="1800113" w="1469342">
                  <a:moveTo>
                    <a:pt x="0" y="0"/>
                  </a:moveTo>
                  <a:lnTo>
                    <a:pt x="1469342" y="0"/>
                  </a:lnTo>
                  <a:lnTo>
                    <a:pt x="1469342" y="1800113"/>
                  </a:lnTo>
                  <a:lnTo>
                    <a:pt x="0" y="1800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64790" cy="1109166"/>
            </a:xfrm>
            <a:custGeom>
              <a:avLst/>
              <a:gdLst/>
              <a:ahLst/>
              <a:cxnLst/>
              <a:rect r="r" b="b" t="t" l="l"/>
              <a:pathLst>
                <a:path h="1109166" w="1664790">
                  <a:moveTo>
                    <a:pt x="0" y="0"/>
                  </a:moveTo>
                  <a:lnTo>
                    <a:pt x="1664790" y="0"/>
                  </a:lnTo>
                  <a:lnTo>
                    <a:pt x="1664790" y="1109166"/>
                  </a:lnTo>
                  <a:lnTo>
                    <a:pt x="0" y="1109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048488" y="1546458"/>
            <a:ext cx="1237807" cy="1237807"/>
          </a:xfrm>
          <a:custGeom>
            <a:avLst/>
            <a:gdLst/>
            <a:ahLst/>
            <a:cxnLst/>
            <a:rect r="r" b="b" t="t" l="l"/>
            <a:pathLst>
              <a:path h="1237807" w="1237807">
                <a:moveTo>
                  <a:pt x="0" y="0"/>
                </a:moveTo>
                <a:lnTo>
                  <a:pt x="1237807" y="0"/>
                </a:lnTo>
                <a:lnTo>
                  <a:pt x="1237807" y="1237807"/>
                </a:lnTo>
                <a:lnTo>
                  <a:pt x="0" y="1237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076132" y="5271779"/>
            <a:ext cx="1182519" cy="1182519"/>
          </a:xfrm>
          <a:custGeom>
            <a:avLst/>
            <a:gdLst/>
            <a:ahLst/>
            <a:cxnLst/>
            <a:rect r="r" b="b" t="t" l="l"/>
            <a:pathLst>
              <a:path h="1182519" w="1182519">
                <a:moveTo>
                  <a:pt x="0" y="0"/>
                </a:moveTo>
                <a:lnTo>
                  <a:pt x="1182519" y="0"/>
                </a:lnTo>
                <a:lnTo>
                  <a:pt x="1182519" y="1182519"/>
                </a:lnTo>
                <a:lnTo>
                  <a:pt x="0" y="11825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08174" y="7247856"/>
            <a:ext cx="12250659" cy="1450778"/>
            <a:chOff x="0" y="0"/>
            <a:chExt cx="16334212" cy="193437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1318839" y="0"/>
              <a:ext cx="15015374" cy="1934371"/>
              <a:chOff x="0" y="0"/>
              <a:chExt cx="2966000" cy="38209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966000" cy="382098"/>
              </a:xfrm>
              <a:custGeom>
                <a:avLst/>
                <a:gdLst/>
                <a:ahLst/>
                <a:cxnLst/>
                <a:rect r="r" b="b" t="t" l="l"/>
                <a:pathLst>
                  <a:path h="382098" w="2966000">
                    <a:moveTo>
                      <a:pt x="0" y="0"/>
                    </a:moveTo>
                    <a:lnTo>
                      <a:pt x="2966000" y="0"/>
                    </a:lnTo>
                    <a:lnTo>
                      <a:pt x="2966000" y="382098"/>
                    </a:lnTo>
                    <a:lnTo>
                      <a:pt x="0" y="382098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1934371" cy="1934371"/>
              <a:chOff x="0" y="0"/>
              <a:chExt cx="406400" cy="406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-10036" y="-326"/>
                <a:ext cx="426472" cy="407051"/>
              </a:xfrm>
              <a:custGeom>
                <a:avLst/>
                <a:gdLst/>
                <a:ahLst/>
                <a:cxnLst/>
                <a:rect r="r" b="b" t="t" l="l"/>
                <a:pathLst>
                  <a:path h="407051" w="426472">
                    <a:moveTo>
                      <a:pt x="213236" y="326"/>
                    </a:moveTo>
                    <a:cubicBezTo>
                      <a:pt x="140423" y="0"/>
                      <a:pt x="73002" y="38659"/>
                      <a:pt x="36501" y="101663"/>
                    </a:cubicBezTo>
                    <a:cubicBezTo>
                      <a:pt x="0" y="164667"/>
                      <a:pt x="0" y="242385"/>
                      <a:pt x="36501" y="305389"/>
                    </a:cubicBezTo>
                    <a:cubicBezTo>
                      <a:pt x="73002" y="368393"/>
                      <a:pt x="140423" y="407052"/>
                      <a:pt x="213236" y="406726"/>
                    </a:cubicBezTo>
                    <a:lnTo>
                      <a:pt x="213236" y="406726"/>
                    </a:lnTo>
                    <a:cubicBezTo>
                      <a:pt x="286049" y="407052"/>
                      <a:pt x="353470" y="368393"/>
                      <a:pt x="389971" y="305389"/>
                    </a:cubicBezTo>
                    <a:cubicBezTo>
                      <a:pt x="426472" y="242385"/>
                      <a:pt x="426472" y="164667"/>
                      <a:pt x="389971" y="101663"/>
                    </a:cubicBezTo>
                    <a:cubicBezTo>
                      <a:pt x="353470" y="38659"/>
                      <a:pt x="286049" y="0"/>
                      <a:pt x="213236" y="326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8128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TextBox 23" id="23"/>
          <p:cNvSpPr txBox="true"/>
          <p:nvPr/>
        </p:nvSpPr>
        <p:spPr>
          <a:xfrm rot="0">
            <a:off x="1028700" y="1898453"/>
            <a:ext cx="421102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44">
                <a:solidFill>
                  <a:srgbClr val="000000"/>
                </a:solidFill>
                <a:latin typeface="Neue Machina Ultra-Bold"/>
              </a:rPr>
              <a:t>GENERALES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1019175"/>
            <a:ext cx="6330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CONCLUSIONES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7604945"/>
            <a:ext cx="11337353" cy="812800"/>
            <a:chOff x="0" y="0"/>
            <a:chExt cx="15116471" cy="108373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57150"/>
              <a:ext cx="6302039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eue Machina Ultra-Bold"/>
                </a:rPr>
                <a:t>SÍNTESIS DE IMPACTO: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9155729" y="-66675"/>
              <a:ext cx="2933825" cy="1150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0000"/>
                  </a:solidFill>
                  <a:latin typeface="Neue Machina Ultra-Bold"/>
                </a:rPr>
                <a:t>AFECTADOS</a:t>
              </a:r>
            </a:p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0000"/>
                  </a:solidFill>
                  <a:latin typeface="Neue Machina Ultra-Bold"/>
                </a:rPr>
                <a:t>AUMENTO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2612933" y="-66675"/>
              <a:ext cx="2503538" cy="1150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0000"/>
                  </a:solidFill>
                  <a:latin typeface="Neue Machina Ultra-Bold"/>
                </a:rPr>
                <a:t>DAÑOS</a:t>
              </a:r>
            </a:p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0000"/>
                  </a:solidFill>
                  <a:latin typeface="Neue Machina Ultra-Bold"/>
                </a:rPr>
                <a:t>AUMENTO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6060739" y="-66675"/>
              <a:ext cx="2571610" cy="1150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945F"/>
                  </a:solidFill>
                  <a:latin typeface="Neue Machina Ultra-Bold"/>
                </a:rPr>
                <a:t>MUERTES DESCENSO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03065" y="667933"/>
            <a:ext cx="3086100" cy="4523192"/>
            <a:chOff x="0" y="0"/>
            <a:chExt cx="4114800" cy="60309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250" t="0" r="27250" b="0"/>
            <a:stretch>
              <a:fillRect/>
            </a:stretch>
          </p:blipFill>
          <p:spPr>
            <a:xfrm flipH="false" flipV="false">
              <a:off x="0" y="0"/>
              <a:ext cx="4114800" cy="60309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1497548" y="5286375"/>
            <a:ext cx="3086100" cy="4475567"/>
            <a:chOff x="0" y="0"/>
            <a:chExt cx="4114800" cy="596742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3472" t="0" r="33472" b="0"/>
            <a:stretch>
              <a:fillRect/>
            </a:stretch>
          </p:blipFill>
          <p:spPr>
            <a:xfrm flipH="false" flipV="false">
              <a:off x="0" y="0"/>
              <a:ext cx="4114800" cy="596742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4684455" y="667933"/>
            <a:ext cx="3086100" cy="4475567"/>
            <a:chOff x="0" y="0"/>
            <a:chExt cx="4114800" cy="596742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6329" t="0" r="37686" b="0"/>
            <a:stretch>
              <a:fillRect/>
            </a:stretch>
          </p:blipFill>
          <p:spPr>
            <a:xfrm flipH="false" flipV="false">
              <a:off x="0" y="0"/>
              <a:ext cx="4114800" cy="596742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4684455" y="5286375"/>
            <a:ext cx="3086100" cy="4475567"/>
            <a:chOff x="0" y="0"/>
            <a:chExt cx="4114800" cy="596742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50952" t="0" r="5347" b="0"/>
            <a:stretch>
              <a:fillRect/>
            </a:stretch>
          </p:blipFill>
          <p:spPr>
            <a:xfrm flipH="false" flipV="false">
              <a:off x="0" y="0"/>
              <a:ext cx="4114800" cy="5967422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11492031" y="1686177"/>
            <a:ext cx="3075026" cy="3504948"/>
          </a:xfrm>
          <a:custGeom>
            <a:avLst/>
            <a:gdLst/>
            <a:ahLst/>
            <a:cxnLst/>
            <a:rect r="r" b="b" t="t" l="l"/>
            <a:pathLst>
              <a:path h="3504948" w="3075026">
                <a:moveTo>
                  <a:pt x="0" y="0"/>
                </a:moveTo>
                <a:lnTo>
                  <a:pt x="3075025" y="0"/>
                </a:lnTo>
                <a:lnTo>
                  <a:pt x="3075025" y="3504948"/>
                </a:lnTo>
                <a:lnTo>
                  <a:pt x="0" y="3504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</a:blip>
            <a:stretch>
              <a:fillRect l="-33496" t="-33139" r="-3349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86474" y="7245534"/>
            <a:ext cx="3097174" cy="2516407"/>
          </a:xfrm>
          <a:custGeom>
            <a:avLst/>
            <a:gdLst/>
            <a:ahLst/>
            <a:cxnLst/>
            <a:rect r="r" b="b" t="t" l="l"/>
            <a:pathLst>
              <a:path h="2516407" w="3097174">
                <a:moveTo>
                  <a:pt x="0" y="0"/>
                </a:moveTo>
                <a:lnTo>
                  <a:pt x="3097174" y="0"/>
                </a:lnTo>
                <a:lnTo>
                  <a:pt x="3097174" y="2516408"/>
                </a:lnTo>
                <a:lnTo>
                  <a:pt x="0" y="2516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</a:blip>
            <a:stretch>
              <a:fillRect l="-32541" t="-85442" r="-3325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84455" y="667933"/>
            <a:ext cx="3086100" cy="4475567"/>
          </a:xfrm>
          <a:custGeom>
            <a:avLst/>
            <a:gdLst/>
            <a:ahLst/>
            <a:cxnLst/>
            <a:rect r="r" b="b" t="t" l="l"/>
            <a:pathLst>
              <a:path h="4475567" w="3086100">
                <a:moveTo>
                  <a:pt x="0" y="0"/>
                </a:moveTo>
                <a:lnTo>
                  <a:pt x="3086100" y="0"/>
                </a:lnTo>
                <a:lnTo>
                  <a:pt x="3086100" y="4475567"/>
                </a:lnTo>
                <a:lnTo>
                  <a:pt x="0" y="4475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</a:blip>
            <a:stretch>
              <a:fillRect l="-33913" t="-4265" r="-3247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56789" y="7245534"/>
            <a:ext cx="3097174" cy="2516407"/>
          </a:xfrm>
          <a:custGeom>
            <a:avLst/>
            <a:gdLst/>
            <a:ahLst/>
            <a:cxnLst/>
            <a:rect r="r" b="b" t="t" l="l"/>
            <a:pathLst>
              <a:path h="2516407" w="3097174">
                <a:moveTo>
                  <a:pt x="0" y="0"/>
                </a:moveTo>
                <a:lnTo>
                  <a:pt x="3097174" y="0"/>
                </a:lnTo>
                <a:lnTo>
                  <a:pt x="3097174" y="2516408"/>
                </a:lnTo>
                <a:lnTo>
                  <a:pt x="0" y="2516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</a:blip>
            <a:stretch>
              <a:fillRect l="-32541" t="-85442" r="-33256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27893" y="1991057"/>
            <a:ext cx="2214335" cy="2133814"/>
          </a:xfrm>
          <a:custGeom>
            <a:avLst/>
            <a:gdLst/>
            <a:ahLst/>
            <a:cxnLst/>
            <a:rect r="r" b="b" t="t" l="l"/>
            <a:pathLst>
              <a:path h="2133814" w="2214335">
                <a:moveTo>
                  <a:pt x="0" y="0"/>
                </a:moveTo>
                <a:lnTo>
                  <a:pt x="2214335" y="0"/>
                </a:lnTo>
                <a:lnTo>
                  <a:pt x="2214335" y="2133814"/>
                </a:lnTo>
                <a:lnTo>
                  <a:pt x="0" y="2133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110863" y="6321336"/>
            <a:ext cx="1848396" cy="1848396"/>
          </a:xfrm>
          <a:custGeom>
            <a:avLst/>
            <a:gdLst/>
            <a:ahLst/>
            <a:cxnLst/>
            <a:rect r="r" b="b" t="t" l="l"/>
            <a:pathLst>
              <a:path h="1848396" w="1848396">
                <a:moveTo>
                  <a:pt x="0" y="0"/>
                </a:moveTo>
                <a:lnTo>
                  <a:pt x="1848396" y="0"/>
                </a:lnTo>
                <a:lnTo>
                  <a:pt x="1848396" y="1848396"/>
                </a:lnTo>
                <a:lnTo>
                  <a:pt x="0" y="18483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67994" y="7321295"/>
            <a:ext cx="1696874" cy="1696874"/>
          </a:xfrm>
          <a:custGeom>
            <a:avLst/>
            <a:gdLst/>
            <a:ahLst/>
            <a:cxnLst/>
            <a:rect r="r" b="b" t="t" l="l"/>
            <a:pathLst>
              <a:path h="1696874" w="1696874">
                <a:moveTo>
                  <a:pt x="0" y="0"/>
                </a:moveTo>
                <a:lnTo>
                  <a:pt x="1696874" y="0"/>
                </a:lnTo>
                <a:lnTo>
                  <a:pt x="1696874" y="1696874"/>
                </a:lnTo>
                <a:lnTo>
                  <a:pt x="0" y="16968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68868" y="4524921"/>
            <a:ext cx="23323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Neue Machina Ultra-Bold"/>
              </a:rPr>
              <a:t>Sequías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68868" y="4002849"/>
            <a:ext cx="2332386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exend Exa"/>
              </a:rPr>
              <a:t>EDA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85928" y="9095737"/>
            <a:ext cx="26651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Neue Machina Ultra-Bold"/>
              </a:rPr>
              <a:t>Tormentas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72815" y="9131932"/>
            <a:ext cx="2665122" cy="37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700">
                <a:solidFill>
                  <a:srgbClr val="FFFFFF"/>
                </a:solidFill>
                <a:latin typeface="Neue Machina Ultra-Bold"/>
              </a:rPr>
              <a:t>Inundaciones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52296" y="8573666"/>
            <a:ext cx="2332386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exend Exa"/>
              </a:rPr>
              <a:t>EDA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39183" y="8573666"/>
            <a:ext cx="2332386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exend Exa"/>
              </a:rPr>
              <a:t>EDA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50238" y="4532543"/>
            <a:ext cx="2332386" cy="3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Neue Machina Ultra-Bold"/>
              </a:rPr>
              <a:t>Terremotos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050238" y="4019997"/>
            <a:ext cx="2332386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exend Exa"/>
              </a:rPr>
              <a:t>EDA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2423126"/>
            <a:ext cx="9367540" cy="162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5500"/>
                </a:solidFill>
                <a:latin typeface="Lexend Exa"/>
              </a:rPr>
              <a:t>Sequías: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Lexend Exa"/>
              </a:rPr>
              <a:t>Las más letales.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Lexend Exa"/>
              </a:rPr>
              <a:t>Incremento en sucesos y reducción del período entre los mismos.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7859738"/>
            <a:ext cx="9977556" cy="120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5500"/>
                </a:solidFill>
                <a:latin typeface="Lexend Exa"/>
              </a:rPr>
              <a:t>Inundaciones: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Lexend Exa"/>
              </a:rPr>
              <a:t>Las </a:t>
            </a:r>
            <a:r>
              <a:rPr lang="en-US" sz="2400">
                <a:solidFill>
                  <a:srgbClr val="545454"/>
                </a:solidFill>
                <a:latin typeface="Lexend Exa"/>
              </a:rPr>
              <a:t>más habituales.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Lexend Exa"/>
              </a:rPr>
              <a:t>Más afectados.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4375030"/>
            <a:ext cx="10349031" cy="162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5500"/>
                </a:solidFill>
                <a:latin typeface="Lexend Exa"/>
              </a:rPr>
              <a:t>Terremotos: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Lexend Exa"/>
              </a:rPr>
              <a:t>Frecuencia irregular y a la alza hasta 2004.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Lexend Exa"/>
              </a:rPr>
              <a:t>A partir de 70s, incremento de daños cuando magnitud supera 8.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6326934"/>
            <a:ext cx="11347239" cy="120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5500"/>
                </a:solidFill>
                <a:latin typeface="Lexend Exa"/>
              </a:rPr>
              <a:t>Tormentas: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Lexend Exa"/>
              </a:rPr>
              <a:t>Top 10 años con máximo record: 9 años son del SXXI.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Lexend Exa"/>
              </a:rPr>
              <a:t>Picos de afectados cada 5 ó 6 años.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1705227"/>
            <a:ext cx="972851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44">
                <a:solidFill>
                  <a:srgbClr val="000000"/>
                </a:solidFill>
                <a:latin typeface="Neue Machina Ultra-Bold"/>
              </a:rPr>
              <a:t>ESPECÍFICAS POR TIPO DE DESASTRE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0972" y="3823538"/>
            <a:ext cx="11490284" cy="8646438"/>
          </a:xfrm>
          <a:custGeom>
            <a:avLst/>
            <a:gdLst/>
            <a:ahLst/>
            <a:cxnLst/>
            <a:rect r="r" b="b" t="t" l="l"/>
            <a:pathLst>
              <a:path h="8646438" w="11490284">
                <a:moveTo>
                  <a:pt x="0" y="0"/>
                </a:moveTo>
                <a:lnTo>
                  <a:pt x="11490283" y="0"/>
                </a:lnTo>
                <a:lnTo>
                  <a:pt x="11490283" y="8646439"/>
                </a:lnTo>
                <a:lnTo>
                  <a:pt x="0" y="8646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920" y="4058000"/>
            <a:ext cx="9432342" cy="5305854"/>
            <a:chOff x="0" y="0"/>
            <a:chExt cx="12576456" cy="707447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7784" r="0" b="7784"/>
            <a:stretch>
              <a:fillRect/>
            </a:stretch>
          </p:blipFill>
          <p:spPr>
            <a:xfrm flipH="false" flipV="false">
              <a:off x="0" y="0"/>
              <a:ext cx="12576456" cy="7074472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5506659" y="4693662"/>
            <a:ext cx="1079164" cy="1073278"/>
          </a:xfrm>
          <a:custGeom>
            <a:avLst/>
            <a:gdLst/>
            <a:ahLst/>
            <a:cxnLst/>
            <a:rect r="r" b="b" t="t" l="l"/>
            <a:pathLst>
              <a:path h="1073278" w="1079164">
                <a:moveTo>
                  <a:pt x="0" y="0"/>
                </a:moveTo>
                <a:lnTo>
                  <a:pt x="1079164" y="0"/>
                </a:lnTo>
                <a:lnTo>
                  <a:pt x="1079164" y="1073278"/>
                </a:lnTo>
                <a:lnTo>
                  <a:pt x="0" y="1073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17656" y="6536996"/>
            <a:ext cx="1657171" cy="890729"/>
          </a:xfrm>
          <a:custGeom>
            <a:avLst/>
            <a:gdLst/>
            <a:ahLst/>
            <a:cxnLst/>
            <a:rect r="r" b="b" t="t" l="l"/>
            <a:pathLst>
              <a:path h="890729" w="1657171">
                <a:moveTo>
                  <a:pt x="0" y="0"/>
                </a:moveTo>
                <a:lnTo>
                  <a:pt x="1657170" y="0"/>
                </a:lnTo>
                <a:lnTo>
                  <a:pt x="1657170" y="890729"/>
                </a:lnTo>
                <a:lnTo>
                  <a:pt x="0" y="8907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72075" y="2172539"/>
            <a:ext cx="934385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75">
                <a:solidFill>
                  <a:srgbClr val="000000"/>
                </a:solidFill>
                <a:latin typeface="Neue Machina Ultra-Bold"/>
              </a:rPr>
              <a:t>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72075" y="3036139"/>
            <a:ext cx="9343850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 spc="401">
                <a:solidFill>
                  <a:srgbClr val="FF5500"/>
                </a:solidFill>
                <a:latin typeface="Lexend Exa"/>
              </a:rPr>
              <a:t>Modelo predictivo de Nivel de Destrucción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19175"/>
            <a:ext cx="338222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SOLUCIONES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33182" y="4019900"/>
            <a:ext cx="2426118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 spc="664">
                <a:solidFill>
                  <a:srgbClr val="333333"/>
                </a:solidFill>
                <a:latin typeface="Neue Machina Bold"/>
              </a:rPr>
              <a:t>Herramientas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08657" y="863504"/>
            <a:ext cx="3150643" cy="16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000000"/>
                </a:solidFill>
                <a:latin typeface="League Spartan Bold"/>
              </a:rPr>
              <a:t>PITCH DECK EQUIPO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4409" y="520258"/>
            <a:ext cx="9619241" cy="9246485"/>
            <a:chOff x="0" y="0"/>
            <a:chExt cx="12825655" cy="12328646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"/>
            <a:srcRect l="20644" t="0" r="20644" b="0"/>
            <a:stretch>
              <a:fillRect/>
            </a:stretch>
          </p:blipFill>
          <p:spPr>
            <a:xfrm flipH="false" flipV="false">
              <a:off x="0" y="0"/>
              <a:ext cx="12825655" cy="1232864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200174"/>
            <a:ext cx="11306843" cy="7886652"/>
            <a:chOff x="0" y="0"/>
            <a:chExt cx="2977934" cy="2077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7934" cy="2077143"/>
            </a:xfrm>
            <a:custGeom>
              <a:avLst/>
              <a:gdLst/>
              <a:ahLst/>
              <a:cxnLst/>
              <a:rect r="r" b="b" t="t" l="l"/>
              <a:pathLst>
                <a:path h="2077143" w="2977934">
                  <a:moveTo>
                    <a:pt x="0" y="0"/>
                  </a:moveTo>
                  <a:lnTo>
                    <a:pt x="2977934" y="0"/>
                  </a:lnTo>
                  <a:lnTo>
                    <a:pt x="2977934" y="2077143"/>
                  </a:lnTo>
                  <a:lnTo>
                    <a:pt x="0" y="20771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90840" y="1851898"/>
            <a:ext cx="9548367" cy="147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0"/>
              </a:lnSpc>
            </a:pPr>
            <a:r>
              <a:rPr lang="en-US" sz="5200" spc="78">
                <a:solidFill>
                  <a:srgbClr val="000000"/>
                </a:solidFill>
                <a:latin typeface="Neue Machina Ultra-Bold"/>
              </a:rPr>
              <a:t>MODELO DE APRENDIZAJE SUPERVISADO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0840" y="3385289"/>
            <a:ext cx="9548367" cy="119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 spc="63">
                <a:solidFill>
                  <a:srgbClr val="000000"/>
                </a:solidFill>
                <a:latin typeface="Neue Machina Ultra-Bold"/>
              </a:rPr>
              <a:t>CLASIFICACIÓN DE NIVELES DE DESTRUCCIÓN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40603" y="863504"/>
            <a:ext cx="3150643" cy="16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FFFFFF"/>
                </a:solidFill>
                <a:latin typeface="League Spartan Bold"/>
              </a:rPr>
              <a:t>PITCH DECK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81521" y="862530"/>
            <a:ext cx="1577779" cy="16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FFFFFF"/>
                </a:solidFill>
                <a:latin typeface="League Spartan Bold"/>
              </a:rPr>
              <a:t>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19175"/>
            <a:ext cx="6330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MODELO PREDICTIVO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345068" y="6300005"/>
            <a:ext cx="5428582" cy="2786821"/>
          </a:xfrm>
          <a:custGeom>
            <a:avLst/>
            <a:gdLst/>
            <a:ahLst/>
            <a:cxnLst/>
            <a:rect r="r" b="b" t="t" l="l"/>
            <a:pathLst>
              <a:path h="2786821" w="5428582">
                <a:moveTo>
                  <a:pt x="0" y="0"/>
                </a:moveTo>
                <a:lnTo>
                  <a:pt x="5428582" y="0"/>
                </a:lnTo>
                <a:lnTo>
                  <a:pt x="5428582" y="2786821"/>
                </a:lnTo>
                <a:lnTo>
                  <a:pt x="0" y="2786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599" t="-115830" r="-2811" b="-10171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345068" y="2264569"/>
            <a:ext cx="5428582" cy="3418732"/>
            <a:chOff x="0" y="0"/>
            <a:chExt cx="7238110" cy="45583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836854"/>
              <a:ext cx="7238110" cy="3721455"/>
            </a:xfrm>
            <a:custGeom>
              <a:avLst/>
              <a:gdLst/>
              <a:ahLst/>
              <a:cxnLst/>
              <a:rect r="r" b="b" t="t" l="l"/>
              <a:pathLst>
                <a:path h="3721455" w="7238110">
                  <a:moveTo>
                    <a:pt x="0" y="0"/>
                  </a:moveTo>
                  <a:lnTo>
                    <a:pt x="7238110" y="0"/>
                  </a:lnTo>
                  <a:lnTo>
                    <a:pt x="7238110" y="3721455"/>
                  </a:lnTo>
                  <a:lnTo>
                    <a:pt x="0" y="3721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7411" r="-63448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7238110" cy="836854"/>
              <a:chOff x="0" y="0"/>
              <a:chExt cx="1429750" cy="16530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429750" cy="165304"/>
              </a:xfrm>
              <a:custGeom>
                <a:avLst/>
                <a:gdLst/>
                <a:ahLst/>
                <a:cxnLst/>
                <a:rect r="r" b="b" t="t" l="l"/>
                <a:pathLst>
                  <a:path h="165304" w="1429750">
                    <a:moveTo>
                      <a:pt x="0" y="0"/>
                    </a:moveTo>
                    <a:lnTo>
                      <a:pt x="1429750" y="0"/>
                    </a:lnTo>
                    <a:lnTo>
                      <a:pt x="1429750" y="165304"/>
                    </a:lnTo>
                    <a:lnTo>
                      <a:pt x="0" y="16530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3131">
                      <a:alpha val="70000"/>
                    </a:srgbClr>
                  </a:gs>
                  <a:gs pos="100000">
                    <a:srgbClr val="FF914D">
                      <a:alpha val="7000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31800" y="203628"/>
              <a:ext cx="4016805" cy="427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FFFDFC"/>
                  </a:solidFill>
                  <a:latin typeface="Neue Machina Ultra-Bold"/>
                </a:rPr>
                <a:t>Balanceado de clases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5068" y="5672365"/>
            <a:ext cx="5428582" cy="627640"/>
            <a:chOff x="0" y="0"/>
            <a:chExt cx="7238110" cy="83685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7238110" cy="836854"/>
              <a:chOff x="0" y="0"/>
              <a:chExt cx="1429750" cy="16530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429750" cy="165304"/>
              </a:xfrm>
              <a:custGeom>
                <a:avLst/>
                <a:gdLst/>
                <a:ahLst/>
                <a:cxnLst/>
                <a:rect r="r" b="b" t="t" l="l"/>
                <a:pathLst>
                  <a:path h="165304" w="1429750">
                    <a:moveTo>
                      <a:pt x="0" y="0"/>
                    </a:moveTo>
                    <a:lnTo>
                      <a:pt x="1429750" y="0"/>
                    </a:lnTo>
                    <a:lnTo>
                      <a:pt x="1429750" y="165304"/>
                    </a:lnTo>
                    <a:lnTo>
                      <a:pt x="0" y="16530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3131">
                      <a:alpha val="70000"/>
                    </a:srgbClr>
                  </a:gs>
                  <a:gs pos="100000">
                    <a:srgbClr val="FF914D">
                      <a:alpha val="7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431800" y="203628"/>
              <a:ext cx="4016805" cy="427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FFFDFC"/>
                  </a:solidFill>
                  <a:latin typeface="Neue Machina Ultra-Bold"/>
                </a:rPr>
                <a:t>Pipeline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4679795"/>
            <a:ext cx="10595068" cy="3775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Lexend Deca"/>
              </a:rPr>
              <a:t>Basado en Valor de </a:t>
            </a:r>
            <a:r>
              <a:rPr lang="en-US" sz="2899">
                <a:solidFill>
                  <a:srgbClr val="FF5500"/>
                </a:solidFill>
                <a:latin typeface="Lexend Deca"/>
              </a:rPr>
              <a:t>Magnitud </a:t>
            </a:r>
            <a:r>
              <a:rPr lang="en-US" sz="2899">
                <a:solidFill>
                  <a:srgbClr val="000000"/>
                </a:solidFill>
                <a:latin typeface="Lexend Deca"/>
              </a:rPr>
              <a:t>de inundaciones (km2)</a:t>
            </a:r>
          </a:p>
          <a:p>
            <a:pPr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Lexend Deca"/>
              </a:rPr>
              <a:t>Definición de clasificaciones del </a:t>
            </a:r>
            <a:r>
              <a:rPr lang="en-US" sz="2899">
                <a:solidFill>
                  <a:srgbClr val="FF5500"/>
                </a:solidFill>
                <a:latin typeface="Lexend Deca"/>
              </a:rPr>
              <a:t>'Low' 1, 'Moderate' 2, 'High' 3</a:t>
            </a:r>
            <a:r>
              <a:rPr lang="en-US" sz="2899">
                <a:solidFill>
                  <a:srgbClr val="000000"/>
                </a:solidFill>
                <a:latin typeface="Lexend Deca"/>
              </a:rPr>
              <a:t> y </a:t>
            </a:r>
            <a:r>
              <a:rPr lang="en-US" sz="2899">
                <a:solidFill>
                  <a:srgbClr val="FF5500"/>
                </a:solidFill>
                <a:latin typeface="Lexend Deca"/>
              </a:rPr>
              <a:t>4 'Very High'</a:t>
            </a:r>
            <a:r>
              <a:rPr lang="en-US" sz="2899">
                <a:solidFill>
                  <a:srgbClr val="000000"/>
                </a:solidFill>
                <a:latin typeface="Lexend Deca"/>
              </a:rPr>
              <a:t> por </a:t>
            </a:r>
            <a:r>
              <a:rPr lang="en-US" sz="2899">
                <a:solidFill>
                  <a:srgbClr val="FF5500"/>
                </a:solidFill>
                <a:latin typeface="Lexend Deca"/>
              </a:rPr>
              <a:t>umbrales basados en cuartiles</a:t>
            </a:r>
            <a:r>
              <a:rPr lang="en-US" sz="2899">
                <a:solidFill>
                  <a:srgbClr val="000000"/>
                </a:solidFill>
                <a:latin typeface="Lexend Deca"/>
              </a:rPr>
              <a:t>.</a:t>
            </a:r>
          </a:p>
          <a:p>
            <a:pPr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Lexend Deca"/>
              </a:rPr>
              <a:t>Función para asignar a cada clase de </a:t>
            </a:r>
            <a:r>
              <a:rPr lang="en-US" sz="2899">
                <a:solidFill>
                  <a:srgbClr val="FF5500"/>
                </a:solidFill>
                <a:latin typeface="Lexend Deca"/>
              </a:rPr>
              <a:t>'Nivel de Destrucción''</a:t>
            </a:r>
            <a:r>
              <a:rPr lang="en-US" sz="2899">
                <a:solidFill>
                  <a:srgbClr val="000000"/>
                </a:solidFill>
                <a:latin typeface="Lexend Deca"/>
              </a:rPr>
              <a:t> una </a:t>
            </a:r>
            <a:r>
              <a:rPr lang="en-US" sz="2899">
                <a:solidFill>
                  <a:srgbClr val="333333"/>
                </a:solidFill>
                <a:latin typeface="Lexend Deca"/>
              </a:rPr>
              <a:t>combinación de </a:t>
            </a:r>
            <a:r>
              <a:rPr lang="en-US" sz="2899">
                <a:solidFill>
                  <a:srgbClr val="FF5500"/>
                </a:solidFill>
                <a:latin typeface="Lexend Deca"/>
              </a:rPr>
              <a:t>umbral y máximos de cada tipo de impacto</a:t>
            </a:r>
            <a:r>
              <a:rPr lang="en-US" sz="2899">
                <a:solidFill>
                  <a:srgbClr val="000000"/>
                </a:solidFill>
                <a:latin typeface="Lexend Deca"/>
              </a:rPr>
              <a:t>: fallecidos, afectados y daños.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4409" y="520258"/>
            <a:ext cx="9619241" cy="9246485"/>
            <a:chOff x="0" y="0"/>
            <a:chExt cx="12825655" cy="12328646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"/>
            <a:srcRect l="20644" t="0" r="20644" b="0"/>
            <a:stretch>
              <a:fillRect/>
            </a:stretch>
          </p:blipFill>
          <p:spPr>
            <a:xfrm flipH="false" flipV="false">
              <a:off x="0" y="0"/>
              <a:ext cx="12825655" cy="1232864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200174"/>
            <a:ext cx="11306843" cy="7886652"/>
            <a:chOff x="0" y="0"/>
            <a:chExt cx="2977934" cy="2077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7934" cy="2077143"/>
            </a:xfrm>
            <a:custGeom>
              <a:avLst/>
              <a:gdLst/>
              <a:ahLst/>
              <a:cxnLst/>
              <a:rect r="r" b="b" t="t" l="l"/>
              <a:pathLst>
                <a:path h="2077143" w="2977934">
                  <a:moveTo>
                    <a:pt x="0" y="0"/>
                  </a:moveTo>
                  <a:lnTo>
                    <a:pt x="2977934" y="0"/>
                  </a:lnTo>
                  <a:lnTo>
                    <a:pt x="2977934" y="2077143"/>
                  </a:lnTo>
                  <a:lnTo>
                    <a:pt x="0" y="20771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569720"/>
            <a:ext cx="11316368" cy="8197022"/>
            <a:chOff x="0" y="0"/>
            <a:chExt cx="2980443" cy="21588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80442" cy="2158886"/>
            </a:xfrm>
            <a:custGeom>
              <a:avLst/>
              <a:gdLst/>
              <a:ahLst/>
              <a:cxnLst/>
              <a:rect r="r" b="b" t="t" l="l"/>
              <a:pathLst>
                <a:path h="2158886" w="2980442">
                  <a:moveTo>
                    <a:pt x="0" y="0"/>
                  </a:moveTo>
                  <a:lnTo>
                    <a:pt x="2980442" y="0"/>
                  </a:lnTo>
                  <a:lnTo>
                    <a:pt x="2980442" y="2158886"/>
                  </a:lnTo>
                  <a:lnTo>
                    <a:pt x="0" y="2158886"/>
                  </a:lnTo>
                  <a:close/>
                </a:path>
              </a:pathLst>
            </a:custGeom>
            <a:solidFill>
              <a:srgbClr val="25252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52525" y="2858671"/>
            <a:ext cx="9376736" cy="2057765"/>
          </a:xfrm>
          <a:custGeom>
            <a:avLst/>
            <a:gdLst/>
            <a:ahLst/>
            <a:cxnLst/>
            <a:rect r="r" b="b" t="t" l="l"/>
            <a:pathLst>
              <a:path h="2057765" w="9376736">
                <a:moveTo>
                  <a:pt x="0" y="0"/>
                </a:moveTo>
                <a:lnTo>
                  <a:pt x="9376736" y="0"/>
                </a:lnTo>
                <a:lnTo>
                  <a:pt x="9376736" y="2057765"/>
                </a:lnTo>
                <a:lnTo>
                  <a:pt x="0" y="20577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629932"/>
            <a:ext cx="11306843" cy="2136811"/>
          </a:xfrm>
          <a:custGeom>
            <a:avLst/>
            <a:gdLst/>
            <a:ahLst/>
            <a:cxnLst/>
            <a:rect r="r" b="b" t="t" l="l"/>
            <a:pathLst>
              <a:path h="2136811" w="11306843">
                <a:moveTo>
                  <a:pt x="0" y="0"/>
                </a:moveTo>
                <a:lnTo>
                  <a:pt x="11306843" y="0"/>
                </a:lnTo>
                <a:lnTo>
                  <a:pt x="11306843" y="2136810"/>
                </a:lnTo>
                <a:lnTo>
                  <a:pt x="0" y="213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10174" y="1609604"/>
            <a:ext cx="5034407" cy="1085447"/>
          </a:xfrm>
          <a:custGeom>
            <a:avLst/>
            <a:gdLst/>
            <a:ahLst/>
            <a:cxnLst/>
            <a:rect r="r" b="b" t="t" l="l"/>
            <a:pathLst>
              <a:path h="1085447" w="5034407">
                <a:moveTo>
                  <a:pt x="0" y="0"/>
                </a:moveTo>
                <a:lnTo>
                  <a:pt x="5034408" y="0"/>
                </a:lnTo>
                <a:lnTo>
                  <a:pt x="5034408" y="1085447"/>
                </a:lnTo>
                <a:lnTo>
                  <a:pt x="0" y="1085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864591"/>
            <a:ext cx="16744950" cy="2756002"/>
          </a:xfrm>
          <a:custGeom>
            <a:avLst/>
            <a:gdLst/>
            <a:ahLst/>
            <a:cxnLst/>
            <a:rect r="r" b="b" t="t" l="l"/>
            <a:pathLst>
              <a:path h="2756002" w="16744950">
                <a:moveTo>
                  <a:pt x="0" y="0"/>
                </a:moveTo>
                <a:lnTo>
                  <a:pt x="16744950" y="0"/>
                </a:lnTo>
                <a:lnTo>
                  <a:pt x="16744950" y="2756002"/>
                </a:lnTo>
                <a:lnTo>
                  <a:pt x="0" y="2756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749946" y="9136202"/>
            <a:ext cx="8023704" cy="630540"/>
            <a:chOff x="0" y="0"/>
            <a:chExt cx="2113239" cy="1660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13239" cy="166068"/>
            </a:xfrm>
            <a:custGeom>
              <a:avLst/>
              <a:gdLst/>
              <a:ahLst/>
              <a:cxnLst/>
              <a:rect r="r" b="b" t="t" l="l"/>
              <a:pathLst>
                <a:path h="166068" w="2113239">
                  <a:moveTo>
                    <a:pt x="0" y="0"/>
                  </a:moveTo>
                  <a:lnTo>
                    <a:pt x="2113239" y="0"/>
                  </a:lnTo>
                  <a:lnTo>
                    <a:pt x="2113239" y="166068"/>
                  </a:lnTo>
                  <a:lnTo>
                    <a:pt x="0" y="166068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0000"/>
                  </a:srgbClr>
                </a:gs>
                <a:gs pos="100000">
                  <a:srgbClr val="737373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49946" y="6983241"/>
            <a:ext cx="8023704" cy="627640"/>
            <a:chOff x="0" y="0"/>
            <a:chExt cx="2113239" cy="1653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13239" cy="165304"/>
            </a:xfrm>
            <a:custGeom>
              <a:avLst/>
              <a:gdLst/>
              <a:ahLst/>
              <a:cxnLst/>
              <a:rect r="r" b="b" t="t" l="l"/>
              <a:pathLst>
                <a:path h="165304" w="2113239">
                  <a:moveTo>
                    <a:pt x="0" y="0"/>
                  </a:moveTo>
                  <a:lnTo>
                    <a:pt x="2113239" y="0"/>
                  </a:lnTo>
                  <a:lnTo>
                    <a:pt x="2113239" y="165304"/>
                  </a:lnTo>
                  <a:lnTo>
                    <a:pt x="0" y="165304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70000"/>
                  </a:srgbClr>
                </a:gs>
                <a:gs pos="100000">
                  <a:srgbClr val="FF914D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49946" y="4288796"/>
            <a:ext cx="8023704" cy="627640"/>
            <a:chOff x="0" y="0"/>
            <a:chExt cx="2113239" cy="1653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13239" cy="165304"/>
            </a:xfrm>
            <a:custGeom>
              <a:avLst/>
              <a:gdLst/>
              <a:ahLst/>
              <a:cxnLst/>
              <a:rect r="r" b="b" t="t" l="l"/>
              <a:pathLst>
                <a:path h="165304" w="2113239">
                  <a:moveTo>
                    <a:pt x="0" y="0"/>
                  </a:moveTo>
                  <a:lnTo>
                    <a:pt x="2113239" y="0"/>
                  </a:lnTo>
                  <a:lnTo>
                    <a:pt x="2113239" y="165304"/>
                  </a:lnTo>
                  <a:lnTo>
                    <a:pt x="0" y="165304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70000"/>
                  </a:srgbClr>
                </a:gs>
                <a:gs pos="100000">
                  <a:srgbClr val="FF914D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45068" y="2173880"/>
            <a:ext cx="5428582" cy="627640"/>
            <a:chOff x="0" y="0"/>
            <a:chExt cx="1429750" cy="16530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29750" cy="165304"/>
            </a:xfrm>
            <a:custGeom>
              <a:avLst/>
              <a:gdLst/>
              <a:ahLst/>
              <a:cxnLst/>
              <a:rect r="r" b="b" t="t" l="l"/>
              <a:pathLst>
                <a:path h="165304" w="1429750">
                  <a:moveTo>
                    <a:pt x="0" y="0"/>
                  </a:moveTo>
                  <a:lnTo>
                    <a:pt x="1429750" y="0"/>
                  </a:lnTo>
                  <a:lnTo>
                    <a:pt x="1429750" y="165304"/>
                  </a:lnTo>
                  <a:lnTo>
                    <a:pt x="0" y="165304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70000"/>
                  </a:srgbClr>
                </a:gs>
                <a:gs pos="100000">
                  <a:srgbClr val="FF914D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>
            <a:off x="1027576" y="2820571"/>
            <a:ext cx="16749597" cy="0"/>
          </a:xfrm>
          <a:prstGeom prst="line">
            <a:avLst/>
          </a:prstGeom>
          <a:ln cap="flat" w="38100">
            <a:solidFill>
              <a:srgbClr val="FF55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027576" y="4916436"/>
            <a:ext cx="16749597" cy="0"/>
          </a:xfrm>
          <a:prstGeom prst="line">
            <a:avLst/>
          </a:prstGeom>
          <a:ln cap="flat" w="38100">
            <a:solidFill>
              <a:srgbClr val="FF55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9946" y="9129391"/>
            <a:ext cx="8027468" cy="637351"/>
            <a:chOff x="0" y="0"/>
            <a:chExt cx="2114230" cy="1678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14230" cy="167862"/>
            </a:xfrm>
            <a:custGeom>
              <a:avLst/>
              <a:gdLst/>
              <a:ahLst/>
              <a:cxnLst/>
              <a:rect r="r" b="b" t="t" l="l"/>
              <a:pathLst>
                <a:path h="167862" w="2114230">
                  <a:moveTo>
                    <a:pt x="0" y="0"/>
                  </a:moveTo>
                  <a:lnTo>
                    <a:pt x="2114230" y="0"/>
                  </a:lnTo>
                  <a:lnTo>
                    <a:pt x="2114230" y="167862"/>
                  </a:lnTo>
                  <a:lnTo>
                    <a:pt x="0" y="167862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70000"/>
                  </a:srgbClr>
                </a:gs>
                <a:gs pos="100000">
                  <a:srgbClr val="FF914D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>
            <a:off x="1027576" y="7629932"/>
            <a:ext cx="16749838" cy="0"/>
          </a:xfrm>
          <a:prstGeom prst="line">
            <a:avLst/>
          </a:prstGeom>
          <a:ln cap="flat" w="38100">
            <a:solidFill>
              <a:srgbClr val="FF55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028700" y="1569720"/>
            <a:ext cx="5653421" cy="896674"/>
          </a:xfrm>
          <a:custGeom>
            <a:avLst/>
            <a:gdLst/>
            <a:ahLst/>
            <a:cxnLst/>
            <a:rect r="r" b="b" t="t" l="l"/>
            <a:pathLst>
              <a:path h="896674" w="5653421">
                <a:moveTo>
                  <a:pt x="0" y="0"/>
                </a:moveTo>
                <a:lnTo>
                  <a:pt x="5653421" y="0"/>
                </a:lnTo>
                <a:lnTo>
                  <a:pt x="5653421" y="896674"/>
                </a:lnTo>
                <a:lnTo>
                  <a:pt x="0" y="896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1019175"/>
            <a:ext cx="6330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MODELO PREDICTIVO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95452" y="7124056"/>
            <a:ext cx="7678198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DFC"/>
                </a:solidFill>
                <a:latin typeface="Neue Machina Ultra-Bold"/>
              </a:rPr>
              <a:t>Función asignar clases Low, Moderate, High y Very High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95452" y="4429611"/>
            <a:ext cx="744094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DFC"/>
                </a:solidFill>
                <a:latin typeface="Neue Machina Ultra-Bold"/>
              </a:rPr>
              <a:t>Umbrales por cuartiles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668918" y="2314696"/>
            <a:ext cx="486748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DFC"/>
                </a:solidFill>
                <a:latin typeface="Neue Machina Ultra-Bold"/>
              </a:rPr>
              <a:t>Filtros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95452" y="9257884"/>
            <a:ext cx="744094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5F5F5"/>
                </a:solidFill>
                <a:latin typeface="Neue Machina Ultra-Bold"/>
              </a:rPr>
              <a:t>OrdinalEncoder clases numéricas 1-4 Destruction Level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19621"/>
            <a:ext cx="8665021" cy="6757879"/>
            <a:chOff x="0" y="0"/>
            <a:chExt cx="2282145" cy="1779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2145" cy="1779853"/>
            </a:xfrm>
            <a:custGeom>
              <a:avLst/>
              <a:gdLst/>
              <a:ahLst/>
              <a:cxnLst/>
              <a:rect r="r" b="b" t="t" l="l"/>
              <a:pathLst>
                <a:path h="1779853" w="2282145">
                  <a:moveTo>
                    <a:pt x="0" y="0"/>
                  </a:moveTo>
                  <a:lnTo>
                    <a:pt x="2282145" y="0"/>
                  </a:lnTo>
                  <a:lnTo>
                    <a:pt x="2282145" y="1779853"/>
                  </a:lnTo>
                  <a:lnTo>
                    <a:pt x="0" y="1779853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26116" y="3544138"/>
            <a:ext cx="11798710" cy="8229600"/>
          </a:xfrm>
          <a:custGeom>
            <a:avLst/>
            <a:gdLst/>
            <a:ahLst/>
            <a:cxnLst/>
            <a:rect r="r" b="b" t="t" l="l"/>
            <a:pathLst>
              <a:path h="8229600" w="11798710">
                <a:moveTo>
                  <a:pt x="0" y="0"/>
                </a:moveTo>
                <a:lnTo>
                  <a:pt x="11798709" y="0"/>
                </a:lnTo>
                <a:lnTo>
                  <a:pt x="117987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7924" y="3805346"/>
            <a:ext cx="8157098" cy="5764826"/>
          </a:xfrm>
          <a:custGeom>
            <a:avLst/>
            <a:gdLst/>
            <a:ahLst/>
            <a:cxnLst/>
            <a:rect r="r" b="b" t="t" l="l"/>
            <a:pathLst>
              <a:path h="5764826" w="8157098">
                <a:moveTo>
                  <a:pt x="0" y="0"/>
                </a:moveTo>
                <a:lnTo>
                  <a:pt x="8157097" y="0"/>
                </a:lnTo>
                <a:lnTo>
                  <a:pt x="8157097" y="5764826"/>
                </a:lnTo>
                <a:lnTo>
                  <a:pt x="0" y="5764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98" t="-6609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936770" y="5271767"/>
            <a:ext cx="5896826" cy="1089684"/>
            <a:chOff x="0" y="0"/>
            <a:chExt cx="1553074" cy="2869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3074" cy="286995"/>
            </a:xfrm>
            <a:custGeom>
              <a:avLst/>
              <a:gdLst/>
              <a:ahLst/>
              <a:cxnLst/>
              <a:rect r="r" b="b" t="t" l="l"/>
              <a:pathLst>
                <a:path h="286995" w="1553074">
                  <a:moveTo>
                    <a:pt x="66958" y="0"/>
                  </a:moveTo>
                  <a:lnTo>
                    <a:pt x="1486116" y="0"/>
                  </a:lnTo>
                  <a:cubicBezTo>
                    <a:pt x="1523096" y="0"/>
                    <a:pt x="1553074" y="29978"/>
                    <a:pt x="1553074" y="66958"/>
                  </a:cubicBezTo>
                  <a:lnTo>
                    <a:pt x="1553074" y="220037"/>
                  </a:lnTo>
                  <a:cubicBezTo>
                    <a:pt x="1553074" y="257017"/>
                    <a:pt x="1523096" y="286995"/>
                    <a:pt x="1486116" y="286995"/>
                  </a:cubicBezTo>
                  <a:lnTo>
                    <a:pt x="66958" y="286995"/>
                  </a:lnTo>
                  <a:cubicBezTo>
                    <a:pt x="29978" y="286995"/>
                    <a:pt x="0" y="257017"/>
                    <a:pt x="0" y="220037"/>
                  </a:cubicBezTo>
                  <a:lnTo>
                    <a:pt x="0" y="66958"/>
                  </a:lnTo>
                  <a:cubicBezTo>
                    <a:pt x="0" y="29978"/>
                    <a:pt x="29978" y="0"/>
                    <a:pt x="66958" y="0"/>
                  </a:cubicBezTo>
                  <a:close/>
                </a:path>
              </a:pathLst>
            </a:custGeom>
            <a:solidFill>
              <a:srgbClr val="FF55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19175"/>
            <a:ext cx="6330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MODELO PREDICTIVO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82039"/>
            <a:ext cx="1623060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75">
                <a:solidFill>
                  <a:srgbClr val="000000"/>
                </a:solidFill>
                <a:latin typeface="Neue Machina Ultra-Bold"/>
              </a:rPr>
              <a:t>PREDICCIÓN DE NIVEL DE DESTRUCCIÓN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23419" y="2855164"/>
            <a:ext cx="10841162" cy="330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spc="502">
                <a:solidFill>
                  <a:srgbClr val="FF5500"/>
                </a:solidFill>
                <a:latin typeface="Lexend Exa"/>
              </a:rPr>
              <a:t>Modelo ML con RandomForestClassifier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86843" y="4439282"/>
            <a:ext cx="6688378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exend Exa"/>
              </a:rPr>
              <a:t>Métricas colectivas de nivel de precisión y capacidad predictiva: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86843" y="3852971"/>
            <a:ext cx="799159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Neue Machina Ultra-Bold"/>
              </a:rPr>
              <a:t>RESULTADOS DE CLASSIFICATION REPORT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86843" y="6162037"/>
            <a:ext cx="8177464" cy="336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eue Machina Ultra-Bold"/>
              </a:rPr>
              <a:t>Diagnóstico</a:t>
            </a:r>
            <a:r>
              <a:rPr lang="en-US" sz="2499">
                <a:solidFill>
                  <a:srgbClr val="000000"/>
                </a:solidFill>
                <a:latin typeface="Neue Machina"/>
              </a:rPr>
              <a:t>: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eue Machina"/>
              </a:rPr>
              <a:t>1) P</a:t>
            </a:r>
            <a:r>
              <a:rPr lang="en-US" sz="2400">
                <a:solidFill>
                  <a:srgbClr val="000000"/>
                </a:solidFill>
                <a:latin typeface="Neue Machina"/>
              </a:rPr>
              <a:t>osible fuga de X a y por umbrales.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eue Machina"/>
              </a:rPr>
              <a:t>2) Escasez de datos para niveles Bajo y Alto.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eue Machina"/>
              </a:rPr>
              <a:t>3) Entrenar con menos columnas.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eue Machina"/>
              </a:rPr>
              <a:t>4) Necesario ajustar umbrales con percentiles también en columnas de impacto.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eue Machina"/>
              </a:rPr>
              <a:t>5) Explorar otra configuración para umbrales no basada en estadística.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99875" y="5443217"/>
            <a:ext cx="21084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5500"/>
                </a:solidFill>
                <a:latin typeface="Neue Machina Ultra-Bold"/>
              </a:rPr>
              <a:t>MUY ALTA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F5F5F5"/>
                </a:solidFill>
                <a:latin typeface="Lexend Exa"/>
              </a:rPr>
              <a:t>ANÁLISIS DE DATOS. EQUIPO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06058" y="5426084"/>
            <a:ext cx="535825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Neue Machina Ultra-Bold"/>
              </a:rPr>
              <a:t>Iteración para mejora continua: tests y validación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86466"/>
            <a:ext cx="8020935" cy="7016660"/>
            <a:chOff x="0" y="0"/>
            <a:chExt cx="10694580" cy="935554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9349136" y="4253688"/>
              <a:ext cx="1345445" cy="99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545454"/>
                  </a:solidFill>
                  <a:latin typeface="Lexend Exa"/>
                </a:rPr>
                <a:t>Medio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545454"/>
                  </a:solidFill>
                  <a:latin typeface="Lexend Exa"/>
                </a:rPr>
                <a:t>32%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23938"/>
              <a:ext cx="1970103" cy="99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545454"/>
                  </a:solidFill>
                  <a:latin typeface="Lexend Exa"/>
                </a:rPr>
                <a:t>Muy Alto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545454"/>
                  </a:solidFill>
                  <a:latin typeface="Lexend Exa"/>
                </a:rPr>
                <a:t>31.2%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651011" y="8355879"/>
              <a:ext cx="1195728" cy="99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545454"/>
                  </a:solidFill>
                  <a:latin typeface="Lexend Exa"/>
                </a:rPr>
                <a:t>Alto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545454"/>
                  </a:solidFill>
                  <a:latin typeface="Lexend Exa"/>
                </a:rPr>
                <a:t>27.5%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378047" y="-38100"/>
              <a:ext cx="1016201" cy="99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545454"/>
                  </a:solidFill>
                  <a:latin typeface="Lexend Exa"/>
                </a:rPr>
                <a:t>Bajo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545454"/>
                  </a:solidFill>
                  <a:latin typeface="Lexend Exa"/>
                </a:rPr>
                <a:t>9.3%</a:t>
              </a:r>
            </a:p>
          </p:txBody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2005565" y="1077846"/>
              <a:ext cx="7234654" cy="7234654"/>
              <a:chOff x="0" y="0"/>
              <a:chExt cx="2540000" cy="254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270000" y="0"/>
                <a:ext cx="750727" cy="757821"/>
              </a:xfrm>
              <a:custGeom>
                <a:avLst/>
                <a:gdLst/>
                <a:ahLst/>
                <a:cxnLst/>
                <a:rect r="r" b="b" t="t" l="l"/>
                <a:pathLst>
                  <a:path h="757821" w="750727">
                    <a:moveTo>
                      <a:pt x="0" y="0"/>
                    </a:moveTo>
                    <a:cubicBezTo>
                      <a:pt x="269991" y="0"/>
                      <a:pt x="532957" y="86044"/>
                      <a:pt x="750727" y="245642"/>
                    </a:cubicBezTo>
                    <a:lnTo>
                      <a:pt x="375364" y="757821"/>
                    </a:lnTo>
                    <a:cubicBezTo>
                      <a:pt x="266479" y="678022"/>
                      <a:pt x="134996" y="635000"/>
                      <a:pt x="0" y="63500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572910" y="209402"/>
                <a:ext cx="984944" cy="2176789"/>
              </a:xfrm>
              <a:custGeom>
                <a:avLst/>
                <a:gdLst/>
                <a:ahLst/>
                <a:cxnLst/>
                <a:rect r="r" b="b" t="t" l="l"/>
                <a:pathLst>
                  <a:path h="2176789" w="984944">
                    <a:moveTo>
                      <a:pt x="395682" y="0"/>
                    </a:moveTo>
                    <a:cubicBezTo>
                      <a:pt x="768443" y="245529"/>
                      <a:pt x="984944" y="668722"/>
                      <a:pt x="965938" y="1114675"/>
                    </a:cubicBezTo>
                    <a:cubicBezTo>
                      <a:pt x="946932" y="1560628"/>
                      <a:pt x="695210" y="1963865"/>
                      <a:pt x="302910" y="2176789"/>
                    </a:cubicBezTo>
                    <a:lnTo>
                      <a:pt x="0" y="1618693"/>
                    </a:lnTo>
                    <a:cubicBezTo>
                      <a:pt x="196150" y="1512232"/>
                      <a:pt x="322011" y="1310613"/>
                      <a:pt x="331514" y="1087636"/>
                    </a:cubicBezTo>
                    <a:cubicBezTo>
                      <a:pt x="341017" y="864660"/>
                      <a:pt x="232767" y="653063"/>
                      <a:pt x="46386" y="530299"/>
                    </a:cubicBezTo>
                    <a:close/>
                  </a:path>
                </a:pathLst>
              </a:custGeom>
              <a:solidFill>
                <a:srgbClr val="0066CC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71984" y="1480747"/>
                <a:ext cx="1858866" cy="1114128"/>
              </a:xfrm>
              <a:custGeom>
                <a:avLst/>
                <a:gdLst/>
                <a:ahLst/>
                <a:cxnLst/>
                <a:rect r="r" b="b" t="t" l="l"/>
                <a:pathLst>
                  <a:path h="1114128" w="1858866">
                    <a:moveTo>
                      <a:pt x="1858866" y="873770"/>
                    </a:moveTo>
                    <a:cubicBezTo>
                      <a:pt x="1531754" y="1073095"/>
                      <a:pt x="1132151" y="1114128"/>
                      <a:pt x="771358" y="985440"/>
                    </a:cubicBezTo>
                    <a:cubicBezTo>
                      <a:pt x="410565" y="856751"/>
                      <a:pt x="127130" y="572091"/>
                      <a:pt x="0" y="210747"/>
                    </a:cubicBezTo>
                    <a:lnTo>
                      <a:pt x="599008" y="0"/>
                    </a:lnTo>
                    <a:cubicBezTo>
                      <a:pt x="662573" y="180672"/>
                      <a:pt x="804290" y="323002"/>
                      <a:pt x="984687" y="387347"/>
                    </a:cubicBezTo>
                    <a:cubicBezTo>
                      <a:pt x="1165083" y="451691"/>
                      <a:pt x="1364885" y="431174"/>
                      <a:pt x="1528441" y="331512"/>
                    </a:cubicBezTo>
                    <a:close/>
                  </a:path>
                </a:pathLst>
              </a:custGeom>
              <a:solidFill>
                <a:srgbClr val="B3B3B3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-65663" y="0"/>
                <a:ext cx="1335600" cy="1750843"/>
              </a:xfrm>
              <a:custGeom>
                <a:avLst/>
                <a:gdLst/>
                <a:ahLst/>
                <a:cxnLst/>
                <a:rect r="r" b="b" t="t" l="l"/>
                <a:pathLst>
                  <a:path h="1750843" w="1335600">
                    <a:moveTo>
                      <a:pt x="160210" y="1750843"/>
                    </a:moveTo>
                    <a:cubicBezTo>
                      <a:pt x="0" y="1359198"/>
                      <a:pt x="45372" y="913485"/>
                      <a:pt x="281215" y="562158"/>
                    </a:cubicBezTo>
                    <a:cubicBezTo>
                      <a:pt x="517058" y="210831"/>
                      <a:pt x="912390" y="42"/>
                      <a:pt x="1335536" y="0"/>
                    </a:cubicBezTo>
                    <a:lnTo>
                      <a:pt x="1335600" y="635000"/>
                    </a:lnTo>
                    <a:cubicBezTo>
                      <a:pt x="1124026" y="635021"/>
                      <a:pt x="926361" y="740415"/>
                      <a:pt x="808439" y="916079"/>
                    </a:cubicBezTo>
                    <a:cubicBezTo>
                      <a:pt x="690518" y="1091743"/>
                      <a:pt x="667831" y="1314599"/>
                      <a:pt x="747936" y="1510421"/>
                    </a:cubicBezTo>
                    <a:close/>
                  </a:path>
                </a:pathLst>
              </a:custGeom>
              <a:solidFill>
                <a:srgbClr val="FFD700"/>
              </a:solidFill>
            </p:spPr>
          </p:sp>
        </p:grpSp>
      </p:grpSp>
      <p:sp>
        <p:nvSpPr>
          <p:cNvPr name="TextBox 12" id="12"/>
          <p:cNvSpPr txBox="true"/>
          <p:nvPr/>
        </p:nvSpPr>
        <p:spPr>
          <a:xfrm rot="0">
            <a:off x="1028700" y="1019175"/>
            <a:ext cx="907946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MODELO PREDICTIVO: PREDICCIÓN Y TESTS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624431"/>
            <a:ext cx="6330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Neue Machina Ultra-Bold"/>
              </a:rPr>
              <a:t>INUNDACIONES </a:t>
            </a:r>
            <a:r>
              <a:rPr lang="en-US" sz="2699" spc="-53">
                <a:solidFill>
                  <a:srgbClr val="FF5500"/>
                </a:solidFill>
                <a:latin typeface="Neue Machina Ultra-Bold"/>
              </a:rPr>
              <a:t>Y_PRED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89701" y="1624431"/>
            <a:ext cx="6330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Neue Machina Ultra-Bold"/>
              </a:rPr>
              <a:t>TESTS A, B Y 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589701" y="2734930"/>
            <a:ext cx="7915046" cy="6768196"/>
            <a:chOff x="0" y="0"/>
            <a:chExt cx="10553394" cy="90242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78455" y="64963"/>
              <a:ext cx="7775697" cy="7775374"/>
            </a:xfrm>
            <a:custGeom>
              <a:avLst/>
              <a:gdLst/>
              <a:ahLst/>
              <a:cxnLst/>
              <a:rect r="r" b="b" t="t" l="l"/>
              <a:pathLst>
                <a:path h="7775374" w="7775697">
                  <a:moveTo>
                    <a:pt x="0" y="0"/>
                  </a:moveTo>
                  <a:lnTo>
                    <a:pt x="7775696" y="0"/>
                  </a:lnTo>
                  <a:lnTo>
                    <a:pt x="7775696" y="7775373"/>
                  </a:lnTo>
                  <a:lnTo>
                    <a:pt x="0" y="7775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1041681" y="623345"/>
              <a:ext cx="6664424" cy="6664424"/>
              <a:chOff x="0" y="0"/>
              <a:chExt cx="5503329" cy="550332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503291" cy="5503291"/>
              </a:xfrm>
              <a:custGeom>
                <a:avLst/>
                <a:gdLst/>
                <a:ahLst/>
                <a:cxnLst/>
                <a:rect r="r" b="b" t="t" l="l"/>
                <a:pathLst>
                  <a:path h="5503291" w="5503291">
                    <a:moveTo>
                      <a:pt x="0" y="0"/>
                    </a:moveTo>
                    <a:lnTo>
                      <a:pt x="0" y="5503291"/>
                    </a:lnTo>
                    <a:lnTo>
                      <a:pt x="5503291" y="5503291"/>
                    </a:lnTo>
                    <a:lnTo>
                      <a:pt x="5503291" y="0"/>
                    </a:lnTo>
                    <a:close/>
                  </a:path>
                </a:pathLst>
              </a:custGeom>
              <a:blipFill>
                <a:blip r:embed="rId5">
                  <a:alphaModFix amt="75000"/>
                </a:blip>
                <a:stretch>
                  <a:fillRect l="0" t="0" r="0" b="0"/>
                </a:stretch>
              </a:blip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379260" y="966152"/>
              <a:ext cx="5973748" cy="5973748"/>
            </a:xfrm>
            <a:custGeom>
              <a:avLst/>
              <a:gdLst/>
              <a:ahLst/>
              <a:cxnLst/>
              <a:rect r="r" b="b" t="t" l="l"/>
              <a:pathLst>
                <a:path h="5973748" w="5973748">
                  <a:moveTo>
                    <a:pt x="0" y="0"/>
                  </a:moveTo>
                  <a:lnTo>
                    <a:pt x="5973748" y="0"/>
                  </a:lnTo>
                  <a:lnTo>
                    <a:pt x="5973748" y="5973748"/>
                  </a:lnTo>
                  <a:lnTo>
                    <a:pt x="0" y="597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5365398" y="1358544"/>
              <a:ext cx="5187996" cy="5187996"/>
              <a:chOff x="0" y="0"/>
              <a:chExt cx="4284129" cy="428412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284091" cy="4284091"/>
              </a:xfrm>
              <a:custGeom>
                <a:avLst/>
                <a:gdLst/>
                <a:ahLst/>
                <a:cxnLst/>
                <a:rect r="r" b="b" t="t" l="l"/>
                <a:pathLst>
                  <a:path h="4284091" w="4284091">
                    <a:moveTo>
                      <a:pt x="0" y="0"/>
                    </a:moveTo>
                    <a:lnTo>
                      <a:pt x="0" y="4284091"/>
                    </a:lnTo>
                    <a:lnTo>
                      <a:pt x="4284091" y="4284091"/>
                    </a:lnTo>
                    <a:lnTo>
                      <a:pt x="4284091" y="0"/>
                    </a:lnTo>
                    <a:close/>
                  </a:path>
                </a:pathLst>
              </a:custGeom>
              <a:blipFill>
                <a:blip r:embed="rId8">
                  <a:alphaModFix amt="75000"/>
                </a:blip>
                <a:stretch>
                  <a:fillRect l="0" t="0" r="0" b="0"/>
                </a:stretch>
              </a:blipFill>
            </p:spPr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219276" cy="8579673"/>
            </a:xfrm>
            <a:custGeom>
              <a:avLst/>
              <a:gdLst/>
              <a:ahLst/>
              <a:cxnLst/>
              <a:rect r="r" b="b" t="t" l="l"/>
              <a:pathLst>
                <a:path h="8579673" w="10219276">
                  <a:moveTo>
                    <a:pt x="0" y="0"/>
                  </a:moveTo>
                  <a:lnTo>
                    <a:pt x="10219276" y="0"/>
                  </a:lnTo>
                  <a:lnTo>
                    <a:pt x="10219276" y="8579673"/>
                  </a:lnTo>
                  <a:lnTo>
                    <a:pt x="0" y="8579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7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57381" y="69684"/>
              <a:ext cx="10211955" cy="8899581"/>
              <a:chOff x="0" y="0"/>
              <a:chExt cx="8432800" cy="734907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432800" cy="7349109"/>
              </a:xfrm>
              <a:custGeom>
                <a:avLst/>
                <a:gdLst/>
                <a:ahLst/>
                <a:cxnLst/>
                <a:rect r="r" b="b" t="t" l="l"/>
                <a:pathLst>
                  <a:path h="7349109" w="8432800">
                    <a:moveTo>
                      <a:pt x="0" y="0"/>
                    </a:moveTo>
                    <a:lnTo>
                      <a:pt x="0" y="7349109"/>
                    </a:lnTo>
                    <a:lnTo>
                      <a:pt x="8432800" y="7349109"/>
                    </a:lnTo>
                    <a:lnTo>
                      <a:pt x="8432800" y="0"/>
                    </a:lnTo>
                    <a:close/>
                  </a:path>
                </a:pathLst>
              </a:custGeom>
              <a:blipFill>
                <a:blip r:embed="rId11">
                  <a:alphaModFix amt="75000"/>
                </a:blip>
                <a:stretch>
                  <a:fillRect l="0" t="0" r="0" b="0"/>
                </a:stretch>
              </a:blipFill>
            </p:spPr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139768" y="197549"/>
              <a:ext cx="9590502" cy="8207613"/>
            </a:xfrm>
            <a:custGeom>
              <a:avLst/>
              <a:gdLst/>
              <a:ahLst/>
              <a:cxnLst/>
              <a:rect r="r" b="b" t="t" l="l"/>
              <a:pathLst>
                <a:path h="8207613" w="9590502">
                  <a:moveTo>
                    <a:pt x="0" y="0"/>
                  </a:moveTo>
                  <a:lnTo>
                    <a:pt x="9590503" y="0"/>
                  </a:lnTo>
                  <a:lnTo>
                    <a:pt x="9590503" y="8207613"/>
                  </a:lnTo>
                  <a:lnTo>
                    <a:pt x="0" y="8207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7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654903" y="4686365"/>
              <a:ext cx="3896122" cy="3896122"/>
              <a:chOff x="0" y="0"/>
              <a:chExt cx="3217329" cy="321732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217291" cy="3217291"/>
              </a:xfrm>
              <a:custGeom>
                <a:avLst/>
                <a:gdLst/>
                <a:ahLst/>
                <a:cxnLst/>
                <a:rect r="r" b="b" t="t" l="l"/>
                <a:pathLst>
                  <a:path h="3217291" w="3217291">
                    <a:moveTo>
                      <a:pt x="0" y="0"/>
                    </a:moveTo>
                    <a:lnTo>
                      <a:pt x="0" y="3217291"/>
                    </a:lnTo>
                    <a:lnTo>
                      <a:pt x="3217291" y="3217291"/>
                    </a:lnTo>
                    <a:lnTo>
                      <a:pt x="3217291" y="0"/>
                    </a:lnTo>
                    <a:close/>
                  </a:path>
                </a:pathLst>
              </a:custGeom>
              <a:blipFill>
                <a:blip r:embed="rId14">
                  <a:alphaModFix amt="75000"/>
                </a:blip>
                <a:stretch>
                  <a:fillRect l="0" t="0" r="-1" b="-1"/>
                </a:stretch>
              </a:blipFill>
            </p:spPr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976564" y="5015562"/>
              <a:ext cx="3224440" cy="3224471"/>
            </a:xfrm>
            <a:custGeom>
              <a:avLst/>
              <a:gdLst/>
              <a:ahLst/>
              <a:cxnLst/>
              <a:rect r="r" b="b" t="t" l="l"/>
              <a:pathLst>
                <a:path h="3224471" w="3224440">
                  <a:moveTo>
                    <a:pt x="0" y="0"/>
                  </a:moveTo>
                  <a:lnTo>
                    <a:pt x="3224441" y="0"/>
                  </a:lnTo>
                  <a:lnTo>
                    <a:pt x="3224441" y="3224471"/>
                  </a:lnTo>
                  <a:lnTo>
                    <a:pt x="0" y="3224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75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736383" y="4767860"/>
              <a:ext cx="3711569" cy="3732070"/>
              <a:chOff x="0" y="0"/>
              <a:chExt cx="3064929" cy="308185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064891" cy="3081909"/>
              </a:xfrm>
              <a:custGeom>
                <a:avLst/>
                <a:gdLst/>
                <a:ahLst/>
                <a:cxnLst/>
                <a:rect r="r" b="b" t="t" l="l"/>
                <a:pathLst>
                  <a:path h="3081909" w="3064891">
                    <a:moveTo>
                      <a:pt x="0" y="0"/>
                    </a:moveTo>
                    <a:lnTo>
                      <a:pt x="0" y="3081909"/>
                    </a:lnTo>
                    <a:lnTo>
                      <a:pt x="3064891" y="3081909"/>
                    </a:lnTo>
                    <a:lnTo>
                      <a:pt x="3064891" y="0"/>
                    </a:lnTo>
                    <a:close/>
                  </a:path>
                </a:pathLst>
              </a:custGeom>
              <a:blipFill>
                <a:blip r:embed="rId17">
                  <a:alphaModFix amt="75000"/>
                </a:blip>
                <a:stretch>
                  <a:fillRect l="0" t="0" r="-1" b="1"/>
                </a:stretch>
              </a:blipFill>
            </p:spPr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1044757" y="5083770"/>
              <a:ext cx="3088055" cy="3088071"/>
            </a:xfrm>
            <a:custGeom>
              <a:avLst/>
              <a:gdLst/>
              <a:ahLst/>
              <a:cxnLst/>
              <a:rect r="r" b="b" t="t" l="l"/>
              <a:pathLst>
                <a:path h="3088071" w="3088055">
                  <a:moveTo>
                    <a:pt x="0" y="0"/>
                  </a:moveTo>
                  <a:lnTo>
                    <a:pt x="3088055" y="0"/>
                  </a:lnTo>
                  <a:lnTo>
                    <a:pt x="3088055" y="3088070"/>
                  </a:lnTo>
                  <a:lnTo>
                    <a:pt x="0" y="3088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7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4" id="34"/>
            <p:cNvGrpSpPr>
              <a:grpSpLocks noChangeAspect="true"/>
            </p:cNvGrpSpPr>
            <p:nvPr/>
          </p:nvGrpSpPr>
          <p:grpSpPr>
            <a:xfrm rot="0">
              <a:off x="53751" y="86556"/>
              <a:ext cx="3362978" cy="3362978"/>
              <a:chOff x="0" y="0"/>
              <a:chExt cx="2777071" cy="277707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777109" cy="2777109"/>
              </a:xfrm>
              <a:custGeom>
                <a:avLst/>
                <a:gdLst/>
                <a:ahLst/>
                <a:cxnLst/>
                <a:rect r="r" b="b" t="t" l="l"/>
                <a:pathLst>
                  <a:path h="2777109" w="2777109">
                    <a:moveTo>
                      <a:pt x="0" y="0"/>
                    </a:moveTo>
                    <a:lnTo>
                      <a:pt x="0" y="2777109"/>
                    </a:lnTo>
                    <a:lnTo>
                      <a:pt x="2777109" y="2777109"/>
                    </a:lnTo>
                    <a:lnTo>
                      <a:pt x="2777109" y="0"/>
                    </a:lnTo>
                    <a:close/>
                  </a:path>
                </a:pathLst>
              </a:custGeom>
              <a:blipFill>
                <a:blip r:embed="rId20">
                  <a:alphaModFix amt="75000"/>
                </a:blip>
                <a:stretch>
                  <a:fillRect l="0" t="0" r="1" b="1"/>
                </a:stretch>
              </a:blipFill>
            </p:spPr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399143" y="429225"/>
              <a:ext cx="2681915" cy="2681884"/>
            </a:xfrm>
            <a:custGeom>
              <a:avLst/>
              <a:gdLst/>
              <a:ahLst/>
              <a:cxnLst/>
              <a:rect r="r" b="b" t="t" l="l"/>
              <a:pathLst>
                <a:path h="2681884" w="2681915">
                  <a:moveTo>
                    <a:pt x="0" y="0"/>
                  </a:moveTo>
                  <a:lnTo>
                    <a:pt x="2681915" y="0"/>
                  </a:lnTo>
                  <a:lnTo>
                    <a:pt x="2681915" y="2681884"/>
                  </a:lnTo>
                  <a:lnTo>
                    <a:pt x="0" y="2681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alphaModFix amt="75000"/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7" id="37"/>
            <p:cNvGrpSpPr>
              <a:grpSpLocks noChangeAspect="true"/>
            </p:cNvGrpSpPr>
            <p:nvPr/>
          </p:nvGrpSpPr>
          <p:grpSpPr>
            <a:xfrm rot="0">
              <a:off x="5992126" y="1985256"/>
              <a:ext cx="3937139" cy="3937124"/>
              <a:chOff x="0" y="0"/>
              <a:chExt cx="3251200" cy="325118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251200" cy="3251200"/>
              </a:xfrm>
              <a:custGeom>
                <a:avLst/>
                <a:gdLst/>
                <a:ahLst/>
                <a:cxnLst/>
                <a:rect r="r" b="b" t="t" l="l"/>
                <a:pathLst>
                  <a:path h="3251200" w="3251200">
                    <a:moveTo>
                      <a:pt x="0" y="0"/>
                    </a:moveTo>
                    <a:lnTo>
                      <a:pt x="0" y="3251200"/>
                    </a:lnTo>
                    <a:lnTo>
                      <a:pt x="3251200" y="3251200"/>
                    </a:lnTo>
                    <a:lnTo>
                      <a:pt x="3251200" y="0"/>
                    </a:lnTo>
                    <a:close/>
                  </a:path>
                </a:pathLst>
              </a:custGeom>
              <a:blipFill>
                <a:blip r:embed="rId23">
                  <a:alphaModFix amt="75000"/>
                </a:blip>
                <a:stretch>
                  <a:fillRect l="0" t="0" r="0" b="0"/>
                </a:stretch>
              </a:blipFill>
            </p:spPr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6321170" y="2315484"/>
              <a:ext cx="3275085" cy="3275069"/>
            </a:xfrm>
            <a:custGeom>
              <a:avLst/>
              <a:gdLst/>
              <a:ahLst/>
              <a:cxnLst/>
              <a:rect r="r" b="b" t="t" l="l"/>
              <a:pathLst>
                <a:path h="3275069" w="3275085">
                  <a:moveTo>
                    <a:pt x="0" y="0"/>
                  </a:moveTo>
                  <a:lnTo>
                    <a:pt x="3275084" y="0"/>
                  </a:lnTo>
                  <a:lnTo>
                    <a:pt x="3275084" y="3275069"/>
                  </a:lnTo>
                  <a:lnTo>
                    <a:pt x="0" y="3275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75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0" id="40"/>
            <p:cNvGrpSpPr>
              <a:grpSpLocks noChangeAspect="true"/>
            </p:cNvGrpSpPr>
            <p:nvPr/>
          </p:nvGrpSpPr>
          <p:grpSpPr>
            <a:xfrm rot="0">
              <a:off x="2963251" y="2544915"/>
              <a:ext cx="2891337" cy="2891337"/>
              <a:chOff x="0" y="0"/>
              <a:chExt cx="2387600" cy="23876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2387600" cy="2387600"/>
              </a:xfrm>
              <a:custGeom>
                <a:avLst/>
                <a:gdLst/>
                <a:ahLst/>
                <a:cxnLst/>
                <a:rect r="r" b="b" t="t" l="l"/>
                <a:pathLst>
                  <a:path h="2387600" w="2387600">
                    <a:moveTo>
                      <a:pt x="0" y="0"/>
                    </a:moveTo>
                    <a:lnTo>
                      <a:pt x="0" y="2387600"/>
                    </a:lnTo>
                    <a:lnTo>
                      <a:pt x="2387600" y="2387600"/>
                    </a:lnTo>
                    <a:lnTo>
                      <a:pt x="2387600" y="0"/>
                    </a:lnTo>
                    <a:close/>
                  </a:path>
                </a:pathLst>
              </a:custGeom>
              <a:blipFill>
                <a:blip r:embed="rId26">
                  <a:alphaModFix amt="75000"/>
                </a:blip>
                <a:stretch>
                  <a:fillRect l="0" t="0" r="0" b="0"/>
                </a:stretch>
              </a:blipFill>
            </p:spPr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3122090" y="2708998"/>
              <a:ext cx="2488072" cy="2488088"/>
            </a:xfrm>
            <a:custGeom>
              <a:avLst/>
              <a:gdLst/>
              <a:ahLst/>
              <a:cxnLst/>
              <a:rect r="r" b="b" t="t" l="l"/>
              <a:pathLst>
                <a:path h="2488088" w="2488072">
                  <a:moveTo>
                    <a:pt x="0" y="0"/>
                  </a:moveTo>
                  <a:lnTo>
                    <a:pt x="2488072" y="0"/>
                  </a:lnTo>
                  <a:lnTo>
                    <a:pt x="2488072" y="2488088"/>
                  </a:lnTo>
                  <a:lnTo>
                    <a:pt x="0" y="248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alphaModFix amt="75000"/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3" id="43"/>
            <p:cNvGrpSpPr>
              <a:grpSpLocks noChangeAspect="true"/>
            </p:cNvGrpSpPr>
            <p:nvPr/>
          </p:nvGrpSpPr>
          <p:grpSpPr>
            <a:xfrm rot="0">
              <a:off x="214912" y="5620282"/>
              <a:ext cx="4285745" cy="3403980"/>
              <a:chOff x="0" y="0"/>
              <a:chExt cx="3539071" cy="2810929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539109" cy="2810891"/>
              </a:xfrm>
              <a:custGeom>
                <a:avLst/>
                <a:gdLst/>
                <a:ahLst/>
                <a:cxnLst/>
                <a:rect r="r" b="b" t="t" l="l"/>
                <a:pathLst>
                  <a:path h="2810891" w="3539109">
                    <a:moveTo>
                      <a:pt x="0" y="0"/>
                    </a:moveTo>
                    <a:lnTo>
                      <a:pt x="0" y="2810891"/>
                    </a:lnTo>
                    <a:lnTo>
                      <a:pt x="3539109" y="2810891"/>
                    </a:lnTo>
                    <a:lnTo>
                      <a:pt x="3539109" y="0"/>
                    </a:lnTo>
                    <a:close/>
                  </a:path>
                </a:pathLst>
              </a:custGeom>
              <a:blipFill>
                <a:blip r:embed="rId29">
                  <a:alphaModFix amt="75000"/>
                </a:blip>
                <a:stretch>
                  <a:fillRect l="0" t="0" r="1" b="-1"/>
                </a:stretch>
              </a:blipFill>
            </p:spPr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506384" y="5866261"/>
              <a:ext cx="3672398" cy="2843968"/>
            </a:xfrm>
            <a:custGeom>
              <a:avLst/>
              <a:gdLst/>
              <a:ahLst/>
              <a:cxnLst/>
              <a:rect r="r" b="b" t="t" l="l"/>
              <a:pathLst>
                <a:path h="2843968" w="3672398">
                  <a:moveTo>
                    <a:pt x="0" y="0"/>
                  </a:moveTo>
                  <a:lnTo>
                    <a:pt x="3672397" y="0"/>
                  </a:lnTo>
                  <a:lnTo>
                    <a:pt x="3672397" y="2843968"/>
                  </a:lnTo>
                  <a:lnTo>
                    <a:pt x="0" y="2843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75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6" id="46"/>
            <p:cNvGrpSpPr>
              <a:grpSpLocks noChangeAspect="true"/>
            </p:cNvGrpSpPr>
            <p:nvPr/>
          </p:nvGrpSpPr>
          <p:grpSpPr>
            <a:xfrm rot="0">
              <a:off x="1065658" y="2841461"/>
              <a:ext cx="2276159" cy="1332875"/>
              <a:chOff x="0" y="0"/>
              <a:chExt cx="1879600" cy="1100658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879600" cy="1100709"/>
              </a:xfrm>
              <a:custGeom>
                <a:avLst/>
                <a:gdLst/>
                <a:ahLst/>
                <a:cxnLst/>
                <a:rect r="r" b="b" t="t" l="l"/>
                <a:pathLst>
                  <a:path h="1100709" w="1879600">
                    <a:moveTo>
                      <a:pt x="0" y="0"/>
                    </a:moveTo>
                    <a:lnTo>
                      <a:pt x="0" y="1100709"/>
                    </a:lnTo>
                    <a:lnTo>
                      <a:pt x="1879600" y="1100709"/>
                    </a:lnTo>
                    <a:lnTo>
                      <a:pt x="1879600" y="0"/>
                    </a:lnTo>
                    <a:close/>
                  </a:path>
                </a:pathLst>
              </a:custGeom>
              <a:blipFill>
                <a:blip r:embed="rId32">
                  <a:alphaModFix amt="75000"/>
                </a:blip>
                <a:stretch>
                  <a:fillRect l="0" t="-1" r="0" b="4"/>
                </a:stretch>
              </a:blipFill>
            </p:spPr>
          </p:sp>
        </p:grpSp>
        <p:grpSp>
          <p:nvGrpSpPr>
            <p:cNvPr name="Group 48" id="48"/>
            <p:cNvGrpSpPr>
              <a:grpSpLocks noChangeAspect="true"/>
            </p:cNvGrpSpPr>
            <p:nvPr/>
          </p:nvGrpSpPr>
          <p:grpSpPr>
            <a:xfrm rot="0">
              <a:off x="5210281" y="3951212"/>
              <a:ext cx="1784016" cy="2296660"/>
              <a:chOff x="0" y="0"/>
              <a:chExt cx="1473200" cy="1896529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473200" cy="1896491"/>
              </a:xfrm>
              <a:custGeom>
                <a:avLst/>
                <a:gdLst/>
                <a:ahLst/>
                <a:cxnLst/>
                <a:rect r="r" b="b" t="t" l="l"/>
                <a:pathLst>
                  <a:path h="1896491" w="1473200">
                    <a:moveTo>
                      <a:pt x="0" y="0"/>
                    </a:moveTo>
                    <a:lnTo>
                      <a:pt x="0" y="1896491"/>
                    </a:lnTo>
                    <a:lnTo>
                      <a:pt x="1473200" y="1896491"/>
                    </a:lnTo>
                    <a:lnTo>
                      <a:pt x="1473200" y="0"/>
                    </a:lnTo>
                    <a:close/>
                  </a:path>
                </a:pathLst>
              </a:custGeom>
              <a:blipFill>
                <a:blip r:embed="rId33">
                  <a:alphaModFix amt="75000"/>
                </a:blip>
                <a:stretch>
                  <a:fillRect l="0" t="0" r="0" b="-2"/>
                </a:stretch>
              </a:blipFill>
            </p:spPr>
          </p:sp>
        </p:grpSp>
        <p:sp>
          <p:nvSpPr>
            <p:cNvPr name="Freeform 50" id="50"/>
            <p:cNvSpPr/>
            <p:nvPr/>
          </p:nvSpPr>
          <p:spPr>
            <a:xfrm flipH="false" flipV="false" rot="0">
              <a:off x="5677647" y="4423807"/>
              <a:ext cx="846623" cy="1354699"/>
            </a:xfrm>
            <a:custGeom>
              <a:avLst/>
              <a:gdLst/>
              <a:ahLst/>
              <a:cxnLst/>
              <a:rect r="r" b="b" t="t" l="l"/>
              <a:pathLst>
                <a:path h="1354699" w="846623">
                  <a:moveTo>
                    <a:pt x="0" y="0"/>
                  </a:moveTo>
                  <a:lnTo>
                    <a:pt x="846624" y="0"/>
                  </a:lnTo>
                  <a:lnTo>
                    <a:pt x="846624" y="1354699"/>
                  </a:lnTo>
                  <a:lnTo>
                    <a:pt x="0" y="1354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75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749310" y="918527"/>
              <a:ext cx="1918831" cy="1036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7"/>
                </a:lnSpc>
              </a:pPr>
              <a:r>
                <a:rPr lang="en-US" sz="2276">
                  <a:solidFill>
                    <a:srgbClr val="FFFFFF"/>
                  </a:solidFill>
                  <a:latin typeface="Neue Machina Ultra-Bold"/>
                </a:rPr>
                <a:t>Test C</a:t>
              </a:r>
            </a:p>
            <a:p>
              <a:pPr algn="ctr">
                <a:lnSpc>
                  <a:spcPts val="3187"/>
                </a:lnSpc>
              </a:pPr>
              <a:r>
                <a:rPr lang="en-US" sz="2276">
                  <a:solidFill>
                    <a:srgbClr val="FFFFFF"/>
                  </a:solidFill>
                  <a:latin typeface="Neue Machina Ultra-Bold"/>
                </a:rPr>
                <a:t>'Low 1'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480715" y="1963254"/>
              <a:ext cx="2509051" cy="405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FFFFFF"/>
                  </a:solidFill>
                  <a:latin typeface="Neue Machina Ultra-Bold"/>
                </a:rPr>
                <a:t>Insuficiente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6658183" y="2965717"/>
              <a:ext cx="2601057" cy="1036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7"/>
                </a:lnSpc>
              </a:pPr>
              <a:r>
                <a:rPr lang="en-US" sz="2276">
                  <a:solidFill>
                    <a:srgbClr val="2E3B86"/>
                  </a:solidFill>
                  <a:latin typeface="Neue Machina Ultra-Bold"/>
                </a:rPr>
                <a:t>Test A</a:t>
              </a:r>
            </a:p>
            <a:p>
              <a:pPr algn="ctr">
                <a:lnSpc>
                  <a:spcPts val="3187"/>
                </a:lnSpc>
              </a:pPr>
              <a:r>
                <a:rPr lang="en-US" sz="2276">
                  <a:solidFill>
                    <a:srgbClr val="2E3B86"/>
                  </a:solidFill>
                  <a:latin typeface="Neue Machina Ultra-Bold"/>
                </a:rPr>
                <a:t>Controlado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1474638" y="5699635"/>
              <a:ext cx="2228293" cy="1055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7"/>
                </a:lnSpc>
              </a:pPr>
              <a:r>
                <a:rPr lang="en-US" sz="2276">
                  <a:solidFill>
                    <a:srgbClr val="FFFFFF"/>
                  </a:solidFill>
                  <a:latin typeface="Poppins"/>
                </a:rPr>
                <a:t>Test B</a:t>
              </a:r>
            </a:p>
            <a:p>
              <a:pPr algn="ctr">
                <a:lnSpc>
                  <a:spcPts val="3187"/>
                </a:lnSpc>
              </a:pPr>
              <a:r>
                <a:rPr lang="en-US" sz="2276">
                  <a:solidFill>
                    <a:srgbClr val="FFFFFF"/>
                  </a:solidFill>
                  <a:latin typeface="Poppins"/>
                </a:rPr>
                <a:t>Outliers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6653831" y="4188252"/>
              <a:ext cx="2605410" cy="495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1"/>
                </a:lnSpc>
              </a:pPr>
              <a:r>
                <a:rPr lang="en-US" sz="2222">
                  <a:solidFill>
                    <a:srgbClr val="0066CC"/>
                  </a:solidFill>
                  <a:latin typeface="Neue Machina Ultra-Bold"/>
                </a:rPr>
                <a:t>Muy Buena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1436861" y="6985030"/>
              <a:ext cx="2310613" cy="495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1"/>
                </a:lnSpc>
              </a:pPr>
              <a:r>
                <a:rPr lang="en-US" sz="2222">
                  <a:solidFill>
                    <a:srgbClr val="FFFFFF"/>
                  </a:solidFill>
                  <a:latin typeface="Neue Machina Ultra-Bold"/>
                </a:rPr>
                <a:t>Bajo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3498936" y="4148354"/>
              <a:ext cx="1709342" cy="393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0"/>
                </a:lnSpc>
              </a:pPr>
              <a:r>
                <a:rPr lang="en-US" sz="1893">
                  <a:solidFill>
                    <a:srgbClr val="000000"/>
                  </a:solidFill>
                  <a:latin typeface="Neue Machina Ultra-Bold"/>
                </a:rPr>
                <a:t>Tests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3934068" y="3315289"/>
              <a:ext cx="839079" cy="714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18"/>
                </a:lnSpc>
              </a:pPr>
              <a:r>
                <a:rPr lang="en-US" sz="3486">
                  <a:solidFill>
                    <a:srgbClr val="333333"/>
                  </a:solidFill>
                  <a:latin typeface="Neue Machina Ultra-Bold"/>
                </a:rPr>
                <a:t>3</a:t>
              </a:r>
            </a:p>
          </p:txBody>
        </p:sp>
        <p:sp>
          <p:nvSpPr>
            <p:cNvPr name="Freeform 59" id="59"/>
            <p:cNvSpPr/>
            <p:nvPr/>
          </p:nvSpPr>
          <p:spPr>
            <a:xfrm flipH="false" flipV="false" rot="0">
              <a:off x="3962083" y="3827571"/>
              <a:ext cx="808441" cy="255970"/>
            </a:xfrm>
            <a:custGeom>
              <a:avLst/>
              <a:gdLst/>
              <a:ahLst/>
              <a:cxnLst/>
              <a:rect r="r" b="b" t="t" l="l"/>
              <a:pathLst>
                <a:path h="255970" w="808441">
                  <a:moveTo>
                    <a:pt x="0" y="0"/>
                  </a:moveTo>
                  <a:lnTo>
                    <a:pt x="808440" y="0"/>
                  </a:lnTo>
                  <a:lnTo>
                    <a:pt x="808440" y="255970"/>
                  </a:lnTo>
                  <a:lnTo>
                    <a:pt x="0" y="255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alphaModFix amt="75000"/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-39676" b="-24347"/>
              </a:stretch>
            </a:blipFill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94248" y="5506230"/>
            <a:ext cx="5232912" cy="3752070"/>
          </a:xfrm>
          <a:custGeom>
            <a:avLst/>
            <a:gdLst/>
            <a:ahLst/>
            <a:cxnLst/>
            <a:rect r="r" b="b" t="t" l="l"/>
            <a:pathLst>
              <a:path h="3752070" w="5232912">
                <a:moveTo>
                  <a:pt x="0" y="0"/>
                </a:moveTo>
                <a:lnTo>
                  <a:pt x="5232912" y="0"/>
                </a:lnTo>
                <a:lnTo>
                  <a:pt x="5232912" y="3752070"/>
                </a:lnTo>
                <a:lnTo>
                  <a:pt x="0" y="3752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779146"/>
            <a:ext cx="6202410" cy="5802971"/>
          </a:xfrm>
          <a:custGeom>
            <a:avLst/>
            <a:gdLst/>
            <a:ahLst/>
            <a:cxnLst/>
            <a:rect r="r" b="b" t="t" l="l"/>
            <a:pathLst>
              <a:path h="5802971" w="6202410">
                <a:moveTo>
                  <a:pt x="0" y="0"/>
                </a:moveTo>
                <a:lnTo>
                  <a:pt x="6202410" y="0"/>
                </a:lnTo>
                <a:lnTo>
                  <a:pt x="6202410" y="5802970"/>
                </a:lnTo>
                <a:lnTo>
                  <a:pt x="0" y="5802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04891" y="3661613"/>
            <a:ext cx="6534882" cy="4849787"/>
          </a:xfrm>
          <a:custGeom>
            <a:avLst/>
            <a:gdLst/>
            <a:ahLst/>
            <a:cxnLst/>
            <a:rect r="r" b="b" t="t" l="l"/>
            <a:pathLst>
              <a:path h="4849787" w="6534882">
                <a:moveTo>
                  <a:pt x="0" y="0"/>
                </a:moveTo>
                <a:lnTo>
                  <a:pt x="6534882" y="0"/>
                </a:lnTo>
                <a:lnTo>
                  <a:pt x="6534882" y="4849787"/>
                </a:lnTo>
                <a:lnTo>
                  <a:pt x="0" y="4849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000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6330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MODELO PREDICTIVO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963" y="1982039"/>
            <a:ext cx="17240074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75">
                <a:solidFill>
                  <a:srgbClr val="000000"/>
                </a:solidFill>
                <a:latin typeface="Neue Machina Ultra-Bold"/>
              </a:rPr>
              <a:t>VALIDACIÓN CON ENSAMBLE DE ALGORITMOS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3419" y="2855164"/>
            <a:ext cx="10841162" cy="330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spc="502">
                <a:solidFill>
                  <a:srgbClr val="FF5500"/>
                </a:solidFill>
                <a:latin typeface="Lexend Exa"/>
              </a:rPr>
              <a:t>Análisis comparativo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53903" y="3632200"/>
            <a:ext cx="4610041" cy="16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eue Machina Ultra-Bold"/>
              </a:rPr>
              <a:t>Modelos finalistas</a:t>
            </a:r>
            <a:r>
              <a:rPr lang="en-US" sz="2499">
                <a:solidFill>
                  <a:srgbClr val="000000"/>
                </a:solidFill>
                <a:latin typeface="Neue Machina"/>
              </a:rPr>
              <a:t>: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eue Machina"/>
              </a:rPr>
              <a:t>RandomForestClassifier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eue Machina"/>
              </a:rPr>
              <a:t>GradientBoostingClassifier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eue Machina"/>
              </a:rPr>
              <a:t>DecisionTrees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6330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MODELO PREDICTIVO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98295"/>
            <a:ext cx="1623060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75">
                <a:solidFill>
                  <a:srgbClr val="000000"/>
                </a:solidFill>
                <a:latin typeface="Neue Machina Ultra-Bold"/>
              </a:rPr>
              <a:t>RECOMENDACIONES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48682" y="2461895"/>
            <a:ext cx="14590636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2199" spc="442">
                <a:solidFill>
                  <a:srgbClr val="FF5500"/>
                </a:solidFill>
                <a:latin typeface="Lexend Exa"/>
              </a:rPr>
              <a:t>Iteración para mejora de resultados de predicciones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2556" y="2936875"/>
            <a:ext cx="13842887" cy="595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5" indent="-356233" lvl="1">
              <a:lnSpc>
                <a:spcPts val="527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Lexend Exa"/>
              </a:rPr>
              <a:t>Umbrales de percentiles a variables de impacto.</a:t>
            </a:r>
          </a:p>
          <a:p>
            <a:pPr marL="712465" indent="-356233" lvl="1">
              <a:lnSpc>
                <a:spcPts val="527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Lexend Exa"/>
              </a:rPr>
              <a:t>Reducir complejidad: me</a:t>
            </a:r>
            <a:r>
              <a:rPr lang="en-US" sz="3299">
                <a:solidFill>
                  <a:srgbClr val="000000"/>
                </a:solidFill>
                <a:latin typeface="Lexend Exa"/>
              </a:rPr>
              <a:t>nos etiquetas para X.</a:t>
            </a:r>
          </a:p>
          <a:p>
            <a:pPr marL="712465" indent="-356233" lvl="1">
              <a:lnSpc>
                <a:spcPts val="527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Lexend Exa"/>
              </a:rPr>
              <a:t>StratifiedKFold para asegurarnos de que los conjuntos de entrenamiento y prueba contengan una distribución equilibrada.</a:t>
            </a:r>
          </a:p>
          <a:p>
            <a:pPr marL="712465" indent="-356233" lvl="1">
              <a:lnSpc>
                <a:spcPts val="527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Lexend Exa"/>
              </a:rPr>
              <a:t>A</a:t>
            </a:r>
            <a:r>
              <a:rPr lang="en-US" sz="3299">
                <a:solidFill>
                  <a:srgbClr val="000000"/>
                </a:solidFill>
                <a:latin typeface="Lexend Exa"/>
              </a:rPr>
              <a:t>justes a hiperparámetros.</a:t>
            </a:r>
          </a:p>
          <a:p>
            <a:pPr marL="712465" indent="-356233" lvl="1">
              <a:lnSpc>
                <a:spcPts val="527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Lexend Exa"/>
              </a:rPr>
              <a:t>Data Augmentation previo a columnas de impacto y reportes de clasificación de tests con datos nuevos de mayor volumen.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499" y="218867"/>
            <a:ext cx="5743718" cy="5743718"/>
          </a:xfrm>
          <a:custGeom>
            <a:avLst/>
            <a:gdLst/>
            <a:ahLst/>
            <a:cxnLst/>
            <a:rect r="r" b="b" t="t" l="l"/>
            <a:pathLst>
              <a:path h="5743718" w="5743718">
                <a:moveTo>
                  <a:pt x="0" y="0"/>
                </a:moveTo>
                <a:lnTo>
                  <a:pt x="5743719" y="0"/>
                </a:lnTo>
                <a:lnTo>
                  <a:pt x="5743719" y="5743718"/>
                </a:lnTo>
                <a:lnTo>
                  <a:pt x="0" y="574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638" y="4930362"/>
            <a:ext cx="5743718" cy="5743718"/>
          </a:xfrm>
          <a:custGeom>
            <a:avLst/>
            <a:gdLst/>
            <a:ahLst/>
            <a:cxnLst/>
            <a:rect r="r" b="b" t="t" l="l"/>
            <a:pathLst>
              <a:path h="5743718" w="5743718">
                <a:moveTo>
                  <a:pt x="0" y="0"/>
                </a:moveTo>
                <a:lnTo>
                  <a:pt x="5743718" y="0"/>
                </a:lnTo>
                <a:lnTo>
                  <a:pt x="5743718" y="5743718"/>
                </a:lnTo>
                <a:lnTo>
                  <a:pt x="0" y="574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7290" y="122726"/>
            <a:ext cx="5743718" cy="5743718"/>
          </a:xfrm>
          <a:custGeom>
            <a:avLst/>
            <a:gdLst/>
            <a:ahLst/>
            <a:cxnLst/>
            <a:rect r="r" b="b" t="t" l="l"/>
            <a:pathLst>
              <a:path h="5743718" w="5743718">
                <a:moveTo>
                  <a:pt x="0" y="0"/>
                </a:moveTo>
                <a:lnTo>
                  <a:pt x="5743718" y="0"/>
                </a:lnTo>
                <a:lnTo>
                  <a:pt x="5743718" y="5743719"/>
                </a:lnTo>
                <a:lnTo>
                  <a:pt x="0" y="5743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66324" y="5035137"/>
            <a:ext cx="5743718" cy="5743718"/>
          </a:xfrm>
          <a:custGeom>
            <a:avLst/>
            <a:gdLst/>
            <a:ahLst/>
            <a:cxnLst/>
            <a:rect r="r" b="b" t="t" l="l"/>
            <a:pathLst>
              <a:path h="5743718" w="5743718">
                <a:moveTo>
                  <a:pt x="0" y="0"/>
                </a:moveTo>
                <a:lnTo>
                  <a:pt x="5743719" y="0"/>
                </a:lnTo>
                <a:lnTo>
                  <a:pt x="5743719" y="5743718"/>
                </a:lnTo>
                <a:lnTo>
                  <a:pt x="0" y="574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6719" y="206443"/>
            <a:ext cx="5743718" cy="5743718"/>
          </a:xfrm>
          <a:custGeom>
            <a:avLst/>
            <a:gdLst/>
            <a:ahLst/>
            <a:cxnLst/>
            <a:rect r="r" b="b" t="t" l="l"/>
            <a:pathLst>
              <a:path h="5743718" w="5743718">
                <a:moveTo>
                  <a:pt x="0" y="0"/>
                </a:moveTo>
                <a:lnTo>
                  <a:pt x="5743718" y="0"/>
                </a:lnTo>
                <a:lnTo>
                  <a:pt x="5743718" y="5743718"/>
                </a:lnTo>
                <a:lnTo>
                  <a:pt x="0" y="574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23934" y="4928500"/>
            <a:ext cx="5743718" cy="5743718"/>
          </a:xfrm>
          <a:custGeom>
            <a:avLst/>
            <a:gdLst/>
            <a:ahLst/>
            <a:cxnLst/>
            <a:rect r="r" b="b" t="t" l="l"/>
            <a:pathLst>
              <a:path h="5743718" w="5743718">
                <a:moveTo>
                  <a:pt x="0" y="0"/>
                </a:moveTo>
                <a:lnTo>
                  <a:pt x="5743718" y="0"/>
                </a:lnTo>
                <a:lnTo>
                  <a:pt x="5743718" y="5743718"/>
                </a:lnTo>
                <a:lnTo>
                  <a:pt x="0" y="574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-192281" y="5434747"/>
            <a:ext cx="15267701" cy="0"/>
          </a:xfrm>
          <a:prstGeom prst="line">
            <a:avLst/>
          </a:prstGeom>
          <a:ln cap="flat" w="47625">
            <a:solidFill>
              <a:srgbClr val="FF55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-192281" y="5168862"/>
            <a:ext cx="14420453" cy="0"/>
          </a:xfrm>
          <a:prstGeom prst="line">
            <a:avLst/>
          </a:prstGeom>
          <a:ln cap="flat" w="47625">
            <a:solidFill>
              <a:srgbClr val="FF55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5400000">
            <a:off x="14228173" y="4578391"/>
            <a:ext cx="612420" cy="612420"/>
          </a:xfrm>
          <a:custGeom>
            <a:avLst/>
            <a:gdLst/>
            <a:ahLst/>
            <a:cxnLst/>
            <a:rect r="r" b="b" t="t" l="l"/>
            <a:pathLst>
              <a:path h="612420" w="612420">
                <a:moveTo>
                  <a:pt x="0" y="0"/>
                </a:moveTo>
                <a:lnTo>
                  <a:pt x="612419" y="0"/>
                </a:lnTo>
                <a:lnTo>
                  <a:pt x="612419" y="612420"/>
                </a:lnTo>
                <a:lnTo>
                  <a:pt x="0" y="612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-192281" y="5700272"/>
            <a:ext cx="12934586" cy="0"/>
          </a:xfrm>
          <a:prstGeom prst="line">
            <a:avLst/>
          </a:prstGeom>
          <a:ln cap="flat" w="47625">
            <a:solidFill>
              <a:srgbClr val="FF55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true" flipV="false" rot="5400000">
            <a:off x="12742306" y="5678324"/>
            <a:ext cx="612420" cy="612420"/>
          </a:xfrm>
          <a:custGeom>
            <a:avLst/>
            <a:gdLst/>
            <a:ahLst/>
            <a:cxnLst/>
            <a:rect r="r" b="b" t="t" l="l"/>
            <a:pathLst>
              <a:path h="612420" w="612420">
                <a:moveTo>
                  <a:pt x="612419" y="0"/>
                </a:moveTo>
                <a:lnTo>
                  <a:pt x="0" y="0"/>
                </a:lnTo>
                <a:lnTo>
                  <a:pt x="0" y="612419"/>
                </a:lnTo>
                <a:lnTo>
                  <a:pt x="612419" y="612419"/>
                </a:lnTo>
                <a:lnTo>
                  <a:pt x="6124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-192281" y="4906550"/>
            <a:ext cx="9067756" cy="0"/>
          </a:xfrm>
          <a:prstGeom prst="line">
            <a:avLst/>
          </a:prstGeom>
          <a:ln cap="flat" w="47625">
            <a:solidFill>
              <a:srgbClr val="FF55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5400000">
            <a:off x="8875475" y="4316078"/>
            <a:ext cx="612420" cy="612420"/>
          </a:xfrm>
          <a:custGeom>
            <a:avLst/>
            <a:gdLst/>
            <a:ahLst/>
            <a:cxnLst/>
            <a:rect r="r" b="b" t="t" l="l"/>
            <a:pathLst>
              <a:path h="612420" w="612420">
                <a:moveTo>
                  <a:pt x="0" y="0"/>
                </a:moveTo>
                <a:lnTo>
                  <a:pt x="612420" y="0"/>
                </a:lnTo>
                <a:lnTo>
                  <a:pt x="612420" y="612420"/>
                </a:lnTo>
                <a:lnTo>
                  <a:pt x="0" y="612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5400000">
            <a:off x="7378333" y="5940636"/>
            <a:ext cx="612420" cy="612420"/>
          </a:xfrm>
          <a:custGeom>
            <a:avLst/>
            <a:gdLst/>
            <a:ahLst/>
            <a:cxnLst/>
            <a:rect r="r" b="b" t="t" l="l"/>
            <a:pathLst>
              <a:path h="612420" w="612420">
                <a:moveTo>
                  <a:pt x="612420" y="0"/>
                </a:moveTo>
                <a:lnTo>
                  <a:pt x="0" y="0"/>
                </a:lnTo>
                <a:lnTo>
                  <a:pt x="0" y="612420"/>
                </a:lnTo>
                <a:lnTo>
                  <a:pt x="612420" y="612420"/>
                </a:lnTo>
                <a:lnTo>
                  <a:pt x="6124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>
            <a:off x="-192281" y="5962585"/>
            <a:ext cx="7570614" cy="0"/>
          </a:xfrm>
          <a:prstGeom prst="line">
            <a:avLst/>
          </a:prstGeom>
          <a:ln cap="flat" w="47625">
            <a:solidFill>
              <a:srgbClr val="FF55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-192281" y="2976322"/>
            <a:ext cx="2770801" cy="1691728"/>
            <a:chOff x="0" y="0"/>
            <a:chExt cx="3694401" cy="2255637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2877841" y="0"/>
              <a:ext cx="816560" cy="816560"/>
            </a:xfrm>
            <a:custGeom>
              <a:avLst/>
              <a:gdLst/>
              <a:ahLst/>
              <a:cxnLst/>
              <a:rect r="r" b="b" t="t" l="l"/>
              <a:pathLst>
                <a:path h="816560" w="816560">
                  <a:moveTo>
                    <a:pt x="816560" y="0"/>
                  </a:moveTo>
                  <a:lnTo>
                    <a:pt x="0" y="0"/>
                  </a:lnTo>
                  <a:lnTo>
                    <a:pt x="0" y="816560"/>
                  </a:lnTo>
                  <a:lnTo>
                    <a:pt x="816560" y="816560"/>
                  </a:lnTo>
                  <a:lnTo>
                    <a:pt x="81656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9" id="19"/>
            <p:cNvSpPr/>
            <p:nvPr/>
          </p:nvSpPr>
          <p:spPr>
            <a:xfrm flipV="true">
              <a:off x="2907106" y="716849"/>
              <a:ext cx="0" cy="718315"/>
            </a:xfrm>
            <a:prstGeom prst="line">
              <a:avLst/>
            </a:prstGeom>
            <a:ln cap="flat" w="63500">
              <a:solidFill>
                <a:srgbClr val="FF55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5400000">
              <a:off x="2119811" y="1435165"/>
              <a:ext cx="816560" cy="816560"/>
            </a:xfrm>
            <a:custGeom>
              <a:avLst/>
              <a:gdLst/>
              <a:ahLst/>
              <a:cxnLst/>
              <a:rect r="r" b="b" t="t" l="l"/>
              <a:pathLst>
                <a:path h="816560" w="816560">
                  <a:moveTo>
                    <a:pt x="0" y="0"/>
                  </a:moveTo>
                  <a:lnTo>
                    <a:pt x="816560" y="0"/>
                  </a:lnTo>
                  <a:lnTo>
                    <a:pt x="816560" y="816559"/>
                  </a:lnTo>
                  <a:lnTo>
                    <a:pt x="0" y="816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1" id="21"/>
            <p:cNvSpPr/>
            <p:nvPr/>
          </p:nvSpPr>
          <p:spPr>
            <a:xfrm flipH="true">
              <a:off x="0" y="2223887"/>
              <a:ext cx="2119811" cy="0"/>
            </a:xfrm>
            <a:prstGeom prst="line">
              <a:avLst/>
            </a:prstGeom>
            <a:ln cap="flat" w="63500">
              <a:solidFill>
                <a:srgbClr val="FF55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-192281" y="6205472"/>
            <a:ext cx="1560644" cy="1763576"/>
            <a:chOff x="0" y="0"/>
            <a:chExt cx="2080858" cy="2351435"/>
          </a:xfrm>
        </p:grpSpPr>
        <p:sp>
          <p:nvSpPr>
            <p:cNvPr name="Freeform 23" id="23"/>
            <p:cNvSpPr/>
            <p:nvPr/>
          </p:nvSpPr>
          <p:spPr>
            <a:xfrm flipH="true" flipV="false" rot="5400000">
              <a:off x="511239" y="0"/>
              <a:ext cx="816560" cy="816560"/>
            </a:xfrm>
            <a:custGeom>
              <a:avLst/>
              <a:gdLst/>
              <a:ahLst/>
              <a:cxnLst/>
              <a:rect r="r" b="b" t="t" l="l"/>
              <a:pathLst>
                <a:path h="816560" w="816560">
                  <a:moveTo>
                    <a:pt x="816560" y="0"/>
                  </a:moveTo>
                  <a:lnTo>
                    <a:pt x="0" y="0"/>
                  </a:lnTo>
                  <a:lnTo>
                    <a:pt x="0" y="816560"/>
                  </a:lnTo>
                  <a:lnTo>
                    <a:pt x="816560" y="816560"/>
                  </a:lnTo>
                  <a:lnTo>
                    <a:pt x="81656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4" id="24"/>
            <p:cNvSpPr/>
            <p:nvPr/>
          </p:nvSpPr>
          <p:spPr>
            <a:xfrm flipV="true">
              <a:off x="1296049" y="816560"/>
              <a:ext cx="0" cy="718315"/>
            </a:xfrm>
            <a:prstGeom prst="line">
              <a:avLst/>
            </a:prstGeom>
            <a:ln cap="flat" w="63500">
              <a:solidFill>
                <a:srgbClr val="FF55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5" id="25"/>
            <p:cNvSpPr/>
            <p:nvPr/>
          </p:nvSpPr>
          <p:spPr>
            <a:xfrm flipH="false" flipV="true" rot="5400000">
              <a:off x="1264299" y="1534875"/>
              <a:ext cx="816560" cy="816560"/>
            </a:xfrm>
            <a:custGeom>
              <a:avLst/>
              <a:gdLst/>
              <a:ahLst/>
              <a:cxnLst/>
              <a:rect r="r" b="b" t="t" l="l"/>
              <a:pathLst>
                <a:path h="816560" w="816560">
                  <a:moveTo>
                    <a:pt x="0" y="816560"/>
                  </a:moveTo>
                  <a:lnTo>
                    <a:pt x="816559" y="816560"/>
                  </a:lnTo>
                  <a:lnTo>
                    <a:pt x="816559" y="0"/>
                  </a:lnTo>
                  <a:lnTo>
                    <a:pt x="0" y="0"/>
                  </a:lnTo>
                  <a:lnTo>
                    <a:pt x="0" y="81656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6" id="26"/>
            <p:cNvSpPr/>
            <p:nvPr/>
          </p:nvSpPr>
          <p:spPr>
            <a:xfrm flipH="true">
              <a:off x="0" y="31750"/>
              <a:ext cx="511239" cy="0"/>
            </a:xfrm>
            <a:prstGeom prst="line">
              <a:avLst/>
            </a:prstGeom>
            <a:ln cap="flat" w="63500">
              <a:solidFill>
                <a:srgbClr val="FF55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7" id="27"/>
          <p:cNvGrpSpPr/>
          <p:nvPr/>
        </p:nvGrpSpPr>
        <p:grpSpPr>
          <a:xfrm rot="5400000">
            <a:off x="1337894" y="6290743"/>
            <a:ext cx="2984653" cy="298465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8575" lIns="38575" bIns="38575" rIns="38575"/>
            <a:lstStyle/>
            <a:p>
              <a:pPr algn="ctr">
                <a:lnSpc>
                  <a:spcPts val="85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5400000">
            <a:off x="6345857" y="6402628"/>
            <a:ext cx="2984653" cy="298465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8575" lIns="38575" bIns="38575" rIns="38575"/>
            <a:lstStyle/>
            <a:p>
              <a:pPr algn="ctr">
                <a:lnSpc>
                  <a:spcPts val="85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5400000">
            <a:off x="11704886" y="6281911"/>
            <a:ext cx="2984653" cy="298465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8575" lIns="38575" bIns="38575" rIns="38575"/>
            <a:lstStyle/>
            <a:p>
              <a:pPr algn="ctr">
                <a:lnSpc>
                  <a:spcPts val="85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5400000">
            <a:off x="2479154" y="1593738"/>
            <a:ext cx="2984653" cy="298465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8575" lIns="38575" bIns="38575" rIns="38575"/>
            <a:lstStyle/>
            <a:p>
              <a:pPr algn="ctr">
                <a:lnSpc>
                  <a:spcPts val="85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5400000">
            <a:off x="7838183" y="1483995"/>
            <a:ext cx="2984653" cy="2984653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8575" lIns="38575" bIns="38575" rIns="38575"/>
            <a:lstStyle/>
            <a:p>
              <a:pPr algn="ctr">
                <a:lnSpc>
                  <a:spcPts val="85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5400000">
            <a:off x="13197212" y="1604713"/>
            <a:ext cx="2984653" cy="2984653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8575" lIns="38575" bIns="38575" rIns="38575"/>
            <a:lstStyle/>
            <a:p>
              <a:pPr algn="ctr">
                <a:lnSpc>
                  <a:spcPts val="85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840592" y="5043235"/>
            <a:ext cx="3086100" cy="2324475"/>
            <a:chOff x="0" y="0"/>
            <a:chExt cx="4114800" cy="3099300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4114800" cy="3099300"/>
              <a:chOff x="0" y="0"/>
              <a:chExt cx="812800" cy="61220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612207"/>
              </a:xfrm>
              <a:custGeom>
                <a:avLst/>
                <a:gdLst/>
                <a:ahLst/>
                <a:cxnLst/>
                <a:rect r="r" b="b" t="t" l="l"/>
                <a:pathLst>
                  <a:path h="612207" w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484267"/>
                    </a:lnTo>
                    <a:cubicBezTo>
                      <a:pt x="812800" y="518199"/>
                      <a:pt x="799321" y="550741"/>
                      <a:pt x="775327" y="574734"/>
                    </a:cubicBezTo>
                    <a:cubicBezTo>
                      <a:pt x="751333" y="598728"/>
                      <a:pt x="718791" y="612207"/>
                      <a:pt x="684859" y="612207"/>
                    </a:cubicBezTo>
                    <a:lnTo>
                      <a:pt x="127941" y="612207"/>
                    </a:lnTo>
                    <a:cubicBezTo>
                      <a:pt x="94009" y="612207"/>
                      <a:pt x="61467" y="598728"/>
                      <a:pt x="37473" y="574734"/>
                    </a:cubicBezTo>
                    <a:cubicBezTo>
                      <a:pt x="13479" y="550741"/>
                      <a:pt x="0" y="518199"/>
                      <a:pt x="0" y="484267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49" id="49"/>
            <p:cNvSpPr/>
            <p:nvPr/>
          </p:nvSpPr>
          <p:spPr>
            <a:xfrm flipH="false" flipV="false" rot="0">
              <a:off x="542116" y="298199"/>
              <a:ext cx="2395285" cy="2395285"/>
            </a:xfrm>
            <a:custGeom>
              <a:avLst/>
              <a:gdLst/>
              <a:ahLst/>
              <a:cxnLst/>
              <a:rect r="r" b="b" t="t" l="l"/>
              <a:pathLst>
                <a:path h="2395285" w="2395285">
                  <a:moveTo>
                    <a:pt x="0" y="0"/>
                  </a:moveTo>
                  <a:lnTo>
                    <a:pt x="2395284" y="0"/>
                  </a:lnTo>
                  <a:lnTo>
                    <a:pt x="2395284" y="2395285"/>
                  </a:lnTo>
                  <a:lnTo>
                    <a:pt x="0" y="2395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0" id="50"/>
            <p:cNvGrpSpPr/>
            <p:nvPr/>
          </p:nvGrpSpPr>
          <p:grpSpPr>
            <a:xfrm rot="0">
              <a:off x="1739758" y="1076259"/>
              <a:ext cx="1913028" cy="839164"/>
              <a:chOff x="0" y="0"/>
              <a:chExt cx="865539" cy="379675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65539" cy="379675"/>
              </a:xfrm>
              <a:custGeom>
                <a:avLst/>
                <a:gdLst/>
                <a:ahLst/>
                <a:cxnLst/>
                <a:rect r="r" b="b" t="t" l="l"/>
                <a:pathLst>
                  <a:path h="379675" w="865539">
                    <a:moveTo>
                      <a:pt x="0" y="0"/>
                    </a:moveTo>
                    <a:lnTo>
                      <a:pt x="865539" y="0"/>
                    </a:lnTo>
                    <a:lnTo>
                      <a:pt x="865539" y="379675"/>
                    </a:lnTo>
                    <a:lnTo>
                      <a:pt x="0" y="379675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47906" lIns="47906" bIns="47906" rIns="47906"/>
              <a:lstStyle/>
              <a:p>
                <a:pPr algn="ctr">
                  <a:lnSpc>
                    <a:spcPts val="127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-2784183">
              <a:off x="2136770" y="889526"/>
              <a:ext cx="686412" cy="310836"/>
              <a:chOff x="0" y="0"/>
              <a:chExt cx="310563" cy="140636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310564" cy="140636"/>
              </a:xfrm>
              <a:custGeom>
                <a:avLst/>
                <a:gdLst/>
                <a:ahLst/>
                <a:cxnLst/>
                <a:rect r="r" b="b" t="t" l="l"/>
                <a:pathLst>
                  <a:path h="140636" w="310564">
                    <a:moveTo>
                      <a:pt x="70318" y="0"/>
                    </a:moveTo>
                    <a:lnTo>
                      <a:pt x="240245" y="0"/>
                    </a:lnTo>
                    <a:cubicBezTo>
                      <a:pt x="258895" y="0"/>
                      <a:pt x="276781" y="7408"/>
                      <a:pt x="289968" y="20596"/>
                    </a:cubicBezTo>
                    <a:cubicBezTo>
                      <a:pt x="303155" y="33783"/>
                      <a:pt x="310564" y="51669"/>
                      <a:pt x="310564" y="70318"/>
                    </a:cubicBezTo>
                    <a:lnTo>
                      <a:pt x="310564" y="70318"/>
                    </a:lnTo>
                    <a:cubicBezTo>
                      <a:pt x="310564" y="88968"/>
                      <a:pt x="303155" y="106853"/>
                      <a:pt x="289968" y="120040"/>
                    </a:cubicBezTo>
                    <a:cubicBezTo>
                      <a:pt x="276781" y="133228"/>
                      <a:pt x="258895" y="140636"/>
                      <a:pt x="240245" y="140636"/>
                    </a:cubicBezTo>
                    <a:lnTo>
                      <a:pt x="70318" y="140636"/>
                    </a:lnTo>
                    <a:cubicBezTo>
                      <a:pt x="51669" y="140636"/>
                      <a:pt x="33783" y="133228"/>
                      <a:pt x="20596" y="120040"/>
                    </a:cubicBezTo>
                    <a:cubicBezTo>
                      <a:pt x="7408" y="106853"/>
                      <a:pt x="0" y="88968"/>
                      <a:pt x="0" y="70318"/>
                    </a:cubicBezTo>
                    <a:lnTo>
                      <a:pt x="0" y="70318"/>
                    </a:lnTo>
                    <a:cubicBezTo>
                      <a:pt x="0" y="51669"/>
                      <a:pt x="7408" y="33783"/>
                      <a:pt x="20596" y="20596"/>
                    </a:cubicBezTo>
                    <a:cubicBezTo>
                      <a:pt x="33783" y="7408"/>
                      <a:pt x="51669" y="0"/>
                      <a:pt x="70318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47906" lIns="47906" bIns="47906" rIns="47906"/>
              <a:lstStyle/>
              <a:p>
                <a:pPr algn="ctr">
                  <a:lnSpc>
                    <a:spcPts val="1270"/>
                  </a:lnSpc>
                </a:pPr>
              </a:p>
            </p:txBody>
          </p:sp>
        </p:grpSp>
        <p:sp>
          <p:nvSpPr>
            <p:cNvPr name="TextBox 56" id="56"/>
            <p:cNvSpPr txBox="true"/>
            <p:nvPr/>
          </p:nvSpPr>
          <p:spPr>
            <a:xfrm rot="0">
              <a:off x="1210188" y="1211602"/>
              <a:ext cx="1619012" cy="691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356"/>
                </a:lnSpc>
              </a:pPr>
              <a:r>
                <a:rPr lang="en-US" sz="3111">
                  <a:solidFill>
                    <a:srgbClr val="FFD700"/>
                  </a:solidFill>
                  <a:latin typeface="Code Pro Bold"/>
                </a:rPr>
                <a:t>Mira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2853153" y="1211602"/>
              <a:ext cx="799633" cy="751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2"/>
                </a:lnSpc>
              </a:pPr>
              <a:r>
                <a:rPr lang="en-US" sz="3394">
                  <a:solidFill>
                    <a:srgbClr val="FF5500"/>
                  </a:solidFill>
                  <a:latin typeface="Code Pro Heavy"/>
                </a:rPr>
                <a:t>QL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28700" y="1019175"/>
            <a:ext cx="1284573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MODELO PREDICTIVO: IMPLEMENTACIÓN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02529" y="7073140"/>
            <a:ext cx="3455384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33333"/>
                </a:solidFill>
                <a:latin typeface="Neue Machina Ultra-Bold"/>
              </a:rPr>
              <a:t>Estandarizar recolección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33333"/>
                </a:solidFill>
                <a:latin typeface="Neue Machina Ultra-Bold"/>
              </a:rPr>
              <a:t>y preprocesado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345857" y="7030111"/>
            <a:ext cx="2984653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33333"/>
                </a:solidFill>
                <a:latin typeface="Neue Machina Ultra-Bold"/>
              </a:rPr>
              <a:t>Integración y accesibilidad (APIs e interfaces)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704886" y="6786043"/>
            <a:ext cx="2984653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33333"/>
                </a:solidFill>
                <a:latin typeface="Neue Machina Ultra-Bold"/>
              </a:rPr>
              <a:t>Mejora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33333"/>
                </a:solidFill>
                <a:latin typeface="Neue Machina Ultra-Bold"/>
              </a:rPr>
              <a:t>continua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33333"/>
                </a:solidFill>
                <a:latin typeface="Neue Machina Ultra-Bold"/>
              </a:rPr>
              <a:t>y actualizaciones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754539" y="2615709"/>
            <a:ext cx="245764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33333"/>
                </a:solidFill>
                <a:latin typeface="Neue Machina Ultra-Bold"/>
              </a:rPr>
              <a:t>Validación y refinamiento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838183" y="2266392"/>
            <a:ext cx="2984653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33333"/>
                </a:solidFill>
                <a:latin typeface="Neue Machina Ultra-Bold"/>
              </a:rPr>
              <a:t>Colaboración con partes interesadas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371012" y="2615709"/>
            <a:ext cx="263608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33333"/>
                </a:solidFill>
                <a:latin typeface="Neue Machina Ultra-Bold"/>
              </a:rPr>
              <a:t>Iniciativas educativas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17037" y="525954"/>
            <a:ext cx="3355095" cy="6939181"/>
            <a:chOff x="0" y="0"/>
            <a:chExt cx="4473460" cy="925224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0578" t="0" r="40578" b="0"/>
            <a:stretch>
              <a:fillRect/>
            </a:stretch>
          </p:blipFill>
          <p:spPr>
            <a:xfrm flipH="false" flipV="false">
              <a:off x="0" y="0"/>
              <a:ext cx="4473460" cy="925224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915007" y="525954"/>
            <a:ext cx="3355095" cy="6939181"/>
            <a:chOff x="0" y="0"/>
            <a:chExt cx="4473460" cy="925224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40578" t="0" r="40578" b="0"/>
            <a:stretch>
              <a:fillRect/>
            </a:stretch>
          </p:blipFill>
          <p:spPr>
            <a:xfrm flipH="false" flipV="false">
              <a:off x="0" y="0"/>
              <a:ext cx="4473460" cy="9252241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4417595" y="525954"/>
            <a:ext cx="3355095" cy="6939181"/>
            <a:chOff x="0" y="0"/>
            <a:chExt cx="4473460" cy="925224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40578" t="0" r="40578" b="0"/>
            <a:stretch>
              <a:fillRect/>
            </a:stretch>
          </p:blipFill>
          <p:spPr>
            <a:xfrm flipH="false" flipV="false">
              <a:off x="0" y="0"/>
              <a:ext cx="4473460" cy="9252241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7417037" y="525954"/>
            <a:ext cx="10355653" cy="6939181"/>
            <a:chOff x="0" y="0"/>
            <a:chExt cx="13807538" cy="925224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39819" t="0" r="30614" b="9205"/>
            <a:stretch>
              <a:fillRect/>
            </a:stretch>
          </p:blipFill>
          <p:spPr>
            <a:xfrm flipH="false" flipV="false">
              <a:off x="0" y="0"/>
              <a:ext cx="4517846" cy="9252241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21999" t="0" r="16627" b="0"/>
            <a:stretch>
              <a:fillRect/>
            </a:stretch>
          </p:blipFill>
          <p:spPr>
            <a:xfrm flipH="false" flipV="false">
              <a:off x="4644846" y="0"/>
              <a:ext cx="4517846" cy="9252241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33723" t="0" r="33723" b="0"/>
            <a:stretch>
              <a:fillRect/>
            </a:stretch>
          </p:blipFill>
          <p:spPr>
            <a:xfrm flipH="false" flipV="false">
              <a:off x="9289692" y="0"/>
              <a:ext cx="4517846" cy="9252241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0917316" y="5572996"/>
            <a:ext cx="3355095" cy="1892139"/>
          </a:xfrm>
          <a:custGeom>
            <a:avLst/>
            <a:gdLst/>
            <a:ahLst/>
            <a:cxnLst/>
            <a:rect r="r" b="b" t="t" l="l"/>
            <a:pathLst>
              <a:path h="1892139" w="3355095">
                <a:moveTo>
                  <a:pt x="0" y="0"/>
                </a:moveTo>
                <a:lnTo>
                  <a:pt x="3355095" y="0"/>
                </a:lnTo>
                <a:lnTo>
                  <a:pt x="3355095" y="1892139"/>
                </a:lnTo>
                <a:lnTo>
                  <a:pt x="0" y="1892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417595" y="5572996"/>
            <a:ext cx="3355095" cy="1892139"/>
          </a:xfrm>
          <a:custGeom>
            <a:avLst/>
            <a:gdLst/>
            <a:ahLst/>
            <a:cxnLst/>
            <a:rect r="r" b="b" t="t" l="l"/>
            <a:pathLst>
              <a:path h="1892139" w="3355095">
                <a:moveTo>
                  <a:pt x="0" y="0"/>
                </a:moveTo>
                <a:lnTo>
                  <a:pt x="3355095" y="0"/>
                </a:lnTo>
                <a:lnTo>
                  <a:pt x="3355095" y="1892139"/>
                </a:lnTo>
                <a:lnTo>
                  <a:pt x="0" y="1892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4530709"/>
            <a:ext cx="12564372" cy="5431263"/>
            <a:chOff x="0" y="0"/>
            <a:chExt cx="3309135" cy="14304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09135" cy="1430456"/>
            </a:xfrm>
            <a:custGeom>
              <a:avLst/>
              <a:gdLst/>
              <a:ahLst/>
              <a:cxnLst/>
              <a:rect r="r" b="b" t="t" l="l"/>
              <a:pathLst>
                <a:path h="1430456" w="3309135">
                  <a:moveTo>
                    <a:pt x="0" y="0"/>
                  </a:moveTo>
                  <a:lnTo>
                    <a:pt x="3309135" y="0"/>
                  </a:lnTo>
                  <a:lnTo>
                    <a:pt x="3309135" y="1430456"/>
                  </a:lnTo>
                  <a:lnTo>
                    <a:pt x="0" y="14304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5965543"/>
            <a:ext cx="3600450" cy="2111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Lexend Exa"/>
              </a:rPr>
              <a:t>Adquirir conocimientos y habilidades en un contexto real, mediante metodología CRISP-DM.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435954"/>
            <a:ext cx="3146939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Neue Machina Ultra-Bold"/>
              </a:rPr>
              <a:t>Académicos: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98830" y="5965543"/>
            <a:ext cx="3845170" cy="281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Lexend Exa"/>
              </a:rPr>
              <a:t>Conocer la magnitud y el impacto socio-económico para evaluar riesgos y diseñar soluciones prácticas: EDA, modelos predictivos y dashboards.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98830" y="5016854"/>
            <a:ext cx="3146939" cy="83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Neue Machina Ultra-Bold"/>
              </a:rPr>
              <a:t>Aplicación Práctica: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88009" y="5965543"/>
            <a:ext cx="3600450" cy="2111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Lexend Exa"/>
              </a:rPr>
              <a:t>Modelo predictivo para el Nivel de Destrucción de inundaciones, mediante Machine Learning.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88009" y="5016854"/>
            <a:ext cx="3146939" cy="83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Neue Machina Ultra-Bold"/>
              </a:rPr>
              <a:t>Modelo de Negocio: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417037" y="1764968"/>
            <a:ext cx="3355095" cy="2997532"/>
          </a:xfrm>
          <a:custGeom>
            <a:avLst/>
            <a:gdLst/>
            <a:ahLst/>
            <a:cxnLst/>
            <a:rect r="r" b="b" t="t" l="l"/>
            <a:pathLst>
              <a:path h="2997532" w="3355095">
                <a:moveTo>
                  <a:pt x="0" y="0"/>
                </a:moveTo>
                <a:lnTo>
                  <a:pt x="3355095" y="0"/>
                </a:lnTo>
                <a:lnTo>
                  <a:pt x="3355095" y="2997532"/>
                </a:lnTo>
                <a:lnTo>
                  <a:pt x="0" y="2997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303" t="0" r="-44074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915007" y="1764968"/>
            <a:ext cx="3355095" cy="2997532"/>
          </a:xfrm>
          <a:custGeom>
            <a:avLst/>
            <a:gdLst/>
            <a:ahLst/>
            <a:cxnLst/>
            <a:rect r="r" b="b" t="t" l="l"/>
            <a:pathLst>
              <a:path h="2997532" w="3355095">
                <a:moveTo>
                  <a:pt x="0" y="0"/>
                </a:moveTo>
                <a:lnTo>
                  <a:pt x="3355095" y="0"/>
                </a:lnTo>
                <a:lnTo>
                  <a:pt x="3355095" y="2997532"/>
                </a:lnTo>
                <a:lnTo>
                  <a:pt x="0" y="2997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303" t="0" r="-44074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17595" y="1764968"/>
            <a:ext cx="3355095" cy="2997532"/>
          </a:xfrm>
          <a:custGeom>
            <a:avLst/>
            <a:gdLst/>
            <a:ahLst/>
            <a:cxnLst/>
            <a:rect r="r" b="b" t="t" l="l"/>
            <a:pathLst>
              <a:path h="2997532" w="3355095">
                <a:moveTo>
                  <a:pt x="0" y="0"/>
                </a:moveTo>
                <a:lnTo>
                  <a:pt x="3355095" y="0"/>
                </a:lnTo>
                <a:lnTo>
                  <a:pt x="3355095" y="2997532"/>
                </a:lnTo>
                <a:lnTo>
                  <a:pt x="0" y="2997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303" t="0" r="-44074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3092450"/>
            <a:ext cx="5774860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000000"/>
                </a:solidFill>
                <a:latin typeface="Neue Machina Ultra-Bold"/>
              </a:rPr>
              <a:t>OBJETIVOS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87229" y="2301026"/>
            <a:ext cx="2513542" cy="188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4"/>
              </a:lnSpc>
            </a:pPr>
            <a:r>
              <a:rPr lang="en-US" sz="2196">
                <a:solidFill>
                  <a:srgbClr val="FFFFFF"/>
                </a:solidFill>
                <a:latin typeface="Neue Machina Ultra-Bold"/>
              </a:rPr>
              <a:t>EDA:</a:t>
            </a:r>
          </a:p>
          <a:p>
            <a:pPr algn="ctr">
              <a:lnSpc>
                <a:spcPts val="3074"/>
              </a:lnSpc>
            </a:pPr>
            <a:r>
              <a:rPr lang="en-US" sz="2196">
                <a:solidFill>
                  <a:srgbClr val="FFFFFF"/>
                </a:solidFill>
                <a:latin typeface="Neue Machina"/>
              </a:rPr>
              <a:t>Terremotos Sequías Tormentas Inundaciones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69184" y="2491526"/>
            <a:ext cx="2446741" cy="150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4"/>
              </a:lnSpc>
            </a:pPr>
            <a:r>
              <a:rPr lang="en-US" sz="2196">
                <a:solidFill>
                  <a:srgbClr val="FFFFFF"/>
                </a:solidFill>
                <a:latin typeface="Neue Machina Ultra-Bold"/>
              </a:rPr>
              <a:t>Modelo Predictivo:</a:t>
            </a:r>
          </a:p>
          <a:p>
            <a:pPr algn="ctr">
              <a:lnSpc>
                <a:spcPts val="3074"/>
              </a:lnSpc>
            </a:pPr>
            <a:r>
              <a:rPr lang="en-US" sz="2196">
                <a:solidFill>
                  <a:srgbClr val="FFFFFF"/>
                </a:solidFill>
                <a:latin typeface="Neue Machina"/>
              </a:rPr>
              <a:t>Nivel de Destrucción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417286" y="2682026"/>
            <a:ext cx="1355713" cy="112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4"/>
              </a:lnSpc>
            </a:pPr>
            <a:r>
              <a:rPr lang="en-US" sz="2196">
                <a:solidFill>
                  <a:srgbClr val="FFFFFF"/>
                </a:solidFill>
                <a:latin typeface="Neue Machina Ultra-Bold"/>
              </a:rPr>
              <a:t>Modelo de Negocio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08657" y="863504"/>
            <a:ext cx="3150643" cy="16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B3B3B3"/>
                </a:solidFill>
                <a:latin typeface="Neue Machina"/>
              </a:rPr>
              <a:t>PITCH DECK EQUIPO 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4409" y="520258"/>
            <a:ext cx="9619241" cy="9246485"/>
            <a:chOff x="0" y="0"/>
            <a:chExt cx="12825655" cy="1232864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344" t="0" r="15344" b="0"/>
            <a:stretch>
              <a:fillRect/>
            </a:stretch>
          </p:blipFill>
          <p:spPr>
            <a:xfrm flipH="false" flipV="false">
              <a:off x="0" y="0"/>
              <a:ext cx="12825655" cy="1232864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200174"/>
            <a:ext cx="12172106" cy="7886652"/>
            <a:chOff x="0" y="0"/>
            <a:chExt cx="3205822" cy="2077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05822" cy="2077143"/>
            </a:xfrm>
            <a:custGeom>
              <a:avLst/>
              <a:gdLst/>
              <a:ahLst/>
              <a:cxnLst/>
              <a:rect r="r" b="b" t="t" l="l"/>
              <a:pathLst>
                <a:path h="2077143" w="3205822">
                  <a:moveTo>
                    <a:pt x="0" y="0"/>
                  </a:moveTo>
                  <a:lnTo>
                    <a:pt x="3205822" y="0"/>
                  </a:lnTo>
                  <a:lnTo>
                    <a:pt x="3205822" y="2077143"/>
                  </a:lnTo>
                  <a:lnTo>
                    <a:pt x="0" y="20771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470589"/>
            <a:ext cx="10782549" cy="53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9"/>
              </a:lnSpc>
            </a:pPr>
            <a:r>
              <a:rPr lang="en-US" sz="3699" spc="55">
                <a:solidFill>
                  <a:srgbClr val="000000"/>
                </a:solidFill>
                <a:latin typeface="Neue Machina Ultra-Bold"/>
              </a:rPr>
              <a:t>BENEFICIOS DE MEJORAS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19175"/>
            <a:ext cx="6696953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PROCESO DE MEJORA CONTINUA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32944"/>
            <a:ext cx="446936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Neue Machina Ultra-Bold"/>
              </a:rPr>
              <a:t>Mayor Precisión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575295"/>
            <a:ext cx="601432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Neue Machina Ultra-Bold"/>
              </a:rPr>
              <a:t>Planificación Eficiente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817646"/>
            <a:ext cx="476523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Neue Machina Ultra-Bold"/>
              </a:rPr>
              <a:t>Respuesta Rápida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059998"/>
            <a:ext cx="936736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Neue Machina Bold"/>
              </a:rPr>
              <a:t>Adaptabilidad a diferentes escenarios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7580" y="5147784"/>
            <a:ext cx="3146070" cy="4617332"/>
            <a:chOff x="0" y="0"/>
            <a:chExt cx="4194760" cy="61564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78" r="0" b="1078"/>
            <a:stretch>
              <a:fillRect/>
            </a:stretch>
          </p:blipFill>
          <p:spPr>
            <a:xfrm flipH="false" flipV="false">
              <a:off x="0" y="0"/>
              <a:ext cx="4194760" cy="615644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1393374" y="5143500"/>
            <a:ext cx="3143659" cy="4621617"/>
            <a:chOff x="0" y="0"/>
            <a:chExt cx="4191545" cy="616215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95" r="0" b="995"/>
            <a:stretch>
              <a:fillRect/>
            </a:stretch>
          </p:blipFill>
          <p:spPr>
            <a:xfrm flipH="false" flipV="false">
              <a:off x="0" y="0"/>
              <a:ext cx="4191545" cy="616215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8154465" y="522900"/>
            <a:ext cx="9619185" cy="4528334"/>
            <a:chOff x="0" y="0"/>
            <a:chExt cx="12825580" cy="603777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57778" t="5218" r="0" b="5450"/>
            <a:stretch>
              <a:fillRect/>
            </a:stretch>
          </p:blipFill>
          <p:spPr>
            <a:xfrm flipH="false" flipV="false">
              <a:off x="0" y="0"/>
              <a:ext cx="12825580" cy="6037779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2531110"/>
            <a:ext cx="6968816" cy="2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0"/>
              </a:lnSpc>
            </a:pPr>
            <a:r>
              <a:rPr lang="en-US" sz="4700" spc="70">
                <a:solidFill>
                  <a:srgbClr val="000000"/>
                </a:solidFill>
                <a:latin typeface="Neue Machina Ultra-Bold"/>
              </a:rPr>
              <a:t>MODELO DE NEGOCIO, CONCLUSIONES Y RECOMENDACIONES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634758" y="6626225"/>
            <a:ext cx="3138892" cy="3138892"/>
          </a:xfrm>
          <a:custGeom>
            <a:avLst/>
            <a:gdLst/>
            <a:ahLst/>
            <a:cxnLst/>
            <a:rect r="r" b="b" t="t" l="l"/>
            <a:pathLst>
              <a:path h="3138892" w="3138892">
                <a:moveTo>
                  <a:pt x="0" y="0"/>
                </a:moveTo>
                <a:lnTo>
                  <a:pt x="3138892" y="0"/>
                </a:lnTo>
                <a:lnTo>
                  <a:pt x="3138892" y="3138892"/>
                </a:lnTo>
                <a:lnTo>
                  <a:pt x="0" y="3138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93374" y="6621458"/>
            <a:ext cx="3143659" cy="3143659"/>
          </a:xfrm>
          <a:custGeom>
            <a:avLst/>
            <a:gdLst/>
            <a:ahLst/>
            <a:cxnLst/>
            <a:rect r="r" b="b" t="t" l="l"/>
            <a:pathLst>
              <a:path h="3143659" w="3143659">
                <a:moveTo>
                  <a:pt x="0" y="0"/>
                </a:moveTo>
                <a:lnTo>
                  <a:pt x="3143658" y="0"/>
                </a:lnTo>
                <a:lnTo>
                  <a:pt x="3143658" y="3143659"/>
                </a:lnTo>
                <a:lnTo>
                  <a:pt x="0" y="3143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397312" y="8967380"/>
            <a:ext cx="3139720" cy="37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700">
                <a:solidFill>
                  <a:srgbClr val="FFFFFF"/>
                </a:solidFill>
                <a:latin typeface="Neue Machina"/>
              </a:rPr>
              <a:t>Conclusiones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27580" y="8991510"/>
            <a:ext cx="3146070" cy="33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Neue Machina"/>
              </a:rPr>
              <a:t>Recomendaciones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60101" y="4049414"/>
            <a:ext cx="2833272" cy="590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4499">
                <a:solidFill>
                  <a:srgbClr val="FFFFFF"/>
                </a:solidFill>
                <a:latin typeface="Neue Machina Ultra-Bold"/>
              </a:rPr>
              <a:t>CANVAS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154465" y="5143500"/>
            <a:ext cx="3143659" cy="4621617"/>
            <a:chOff x="0" y="0"/>
            <a:chExt cx="4191545" cy="6162156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7"/>
            <a:srcRect l="27326" t="0" r="27326" b="0"/>
            <a:stretch>
              <a:fillRect/>
            </a:stretch>
          </p:blipFill>
          <p:spPr>
            <a:xfrm flipH="false" flipV="false">
              <a:off x="0" y="0"/>
              <a:ext cx="4191545" cy="6162156"/>
            </a:xfrm>
            <a:prstGeom prst="rect">
              <a:avLst/>
            </a:prstGeom>
          </p:spPr>
        </p:pic>
      </p:grpSp>
      <p:sp>
        <p:nvSpPr>
          <p:cNvPr name="Freeform 16" id="16"/>
          <p:cNvSpPr/>
          <p:nvPr/>
        </p:nvSpPr>
        <p:spPr>
          <a:xfrm flipH="false" flipV="false" rot="0">
            <a:off x="8154465" y="6621458"/>
            <a:ext cx="3143659" cy="3143659"/>
          </a:xfrm>
          <a:custGeom>
            <a:avLst/>
            <a:gdLst/>
            <a:ahLst/>
            <a:cxnLst/>
            <a:rect r="r" b="b" t="t" l="l"/>
            <a:pathLst>
              <a:path h="3143659" w="3143659">
                <a:moveTo>
                  <a:pt x="0" y="0"/>
                </a:moveTo>
                <a:lnTo>
                  <a:pt x="3143659" y="0"/>
                </a:lnTo>
                <a:lnTo>
                  <a:pt x="3143659" y="3143659"/>
                </a:lnTo>
                <a:lnTo>
                  <a:pt x="0" y="3143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560101" y="8978175"/>
            <a:ext cx="2332386" cy="37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700">
                <a:solidFill>
                  <a:srgbClr val="FFFFFF"/>
                </a:solidFill>
                <a:latin typeface="Neue Machina"/>
              </a:rPr>
              <a:t>Stakeholders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019175"/>
            <a:ext cx="6330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CONCLUSIONES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6892048"/>
            <a:ext cx="2968656" cy="2285931"/>
            <a:chOff x="0" y="0"/>
            <a:chExt cx="3958208" cy="30479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47907" cy="3047907"/>
            </a:xfrm>
            <a:custGeom>
              <a:avLst/>
              <a:gdLst/>
              <a:ahLst/>
              <a:cxnLst/>
              <a:rect r="r" b="b" t="t" l="l"/>
              <a:pathLst>
                <a:path h="3047907" w="3047907">
                  <a:moveTo>
                    <a:pt x="0" y="0"/>
                  </a:moveTo>
                  <a:lnTo>
                    <a:pt x="3047907" y="0"/>
                  </a:lnTo>
                  <a:lnTo>
                    <a:pt x="3047907" y="3047907"/>
                  </a:lnTo>
                  <a:lnTo>
                    <a:pt x="0" y="3047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1523954" y="990052"/>
              <a:ext cx="2434255" cy="1067804"/>
              <a:chOff x="0" y="0"/>
              <a:chExt cx="865539" cy="37967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65539" cy="379675"/>
              </a:xfrm>
              <a:custGeom>
                <a:avLst/>
                <a:gdLst/>
                <a:ahLst/>
                <a:cxnLst/>
                <a:rect r="r" b="b" t="t" l="l"/>
                <a:pathLst>
                  <a:path h="379675" w="865539">
                    <a:moveTo>
                      <a:pt x="0" y="0"/>
                    </a:moveTo>
                    <a:lnTo>
                      <a:pt x="865539" y="0"/>
                    </a:lnTo>
                    <a:lnTo>
                      <a:pt x="865539" y="379675"/>
                    </a:lnTo>
                    <a:lnTo>
                      <a:pt x="0" y="3796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733" lIns="74733" bIns="74733" rIns="74733"/>
              <a:lstStyle/>
              <a:p>
                <a:pPr algn="ctr">
                  <a:lnSpc>
                    <a:spcPts val="127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2784183">
              <a:off x="2029136" y="752441"/>
              <a:ext cx="873433" cy="395527"/>
              <a:chOff x="0" y="0"/>
              <a:chExt cx="310563" cy="14063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10564" cy="140636"/>
              </a:xfrm>
              <a:custGeom>
                <a:avLst/>
                <a:gdLst/>
                <a:ahLst/>
                <a:cxnLst/>
                <a:rect r="r" b="b" t="t" l="l"/>
                <a:pathLst>
                  <a:path h="140636" w="310564">
                    <a:moveTo>
                      <a:pt x="70318" y="0"/>
                    </a:moveTo>
                    <a:lnTo>
                      <a:pt x="240245" y="0"/>
                    </a:lnTo>
                    <a:cubicBezTo>
                      <a:pt x="258895" y="0"/>
                      <a:pt x="276781" y="7408"/>
                      <a:pt x="289968" y="20596"/>
                    </a:cubicBezTo>
                    <a:cubicBezTo>
                      <a:pt x="303155" y="33783"/>
                      <a:pt x="310564" y="51669"/>
                      <a:pt x="310564" y="70318"/>
                    </a:cubicBezTo>
                    <a:lnTo>
                      <a:pt x="310564" y="70318"/>
                    </a:lnTo>
                    <a:cubicBezTo>
                      <a:pt x="310564" y="88968"/>
                      <a:pt x="303155" y="106853"/>
                      <a:pt x="289968" y="120040"/>
                    </a:cubicBezTo>
                    <a:cubicBezTo>
                      <a:pt x="276781" y="133228"/>
                      <a:pt x="258895" y="140636"/>
                      <a:pt x="240245" y="140636"/>
                    </a:cubicBezTo>
                    <a:lnTo>
                      <a:pt x="70318" y="140636"/>
                    </a:lnTo>
                    <a:cubicBezTo>
                      <a:pt x="51669" y="140636"/>
                      <a:pt x="33783" y="133228"/>
                      <a:pt x="20596" y="120040"/>
                    </a:cubicBezTo>
                    <a:cubicBezTo>
                      <a:pt x="7408" y="106853"/>
                      <a:pt x="0" y="88968"/>
                      <a:pt x="0" y="70318"/>
                    </a:cubicBezTo>
                    <a:lnTo>
                      <a:pt x="0" y="70318"/>
                    </a:lnTo>
                    <a:cubicBezTo>
                      <a:pt x="0" y="51669"/>
                      <a:pt x="7408" y="33783"/>
                      <a:pt x="20596" y="20596"/>
                    </a:cubicBezTo>
                    <a:cubicBezTo>
                      <a:pt x="33783" y="7408"/>
                      <a:pt x="51669" y="0"/>
                      <a:pt x="70318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74733" lIns="74733" bIns="74733" rIns="74733"/>
              <a:lstStyle/>
              <a:p>
                <a:pPr algn="ctr">
                  <a:lnSpc>
                    <a:spcPts val="127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850097" y="1161386"/>
              <a:ext cx="2060130" cy="881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43"/>
                </a:lnSpc>
              </a:pPr>
              <a:r>
                <a:rPr lang="en-US" sz="3959">
                  <a:solidFill>
                    <a:srgbClr val="FFD700"/>
                  </a:solidFill>
                  <a:latin typeface="Code Pro Bold"/>
                </a:rPr>
                <a:t>Mira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940706" y="1161386"/>
              <a:ext cx="1017503" cy="960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47"/>
                </a:lnSpc>
              </a:pPr>
              <a:r>
                <a:rPr lang="en-US" sz="4319">
                  <a:solidFill>
                    <a:srgbClr val="F14902"/>
                  </a:solidFill>
                  <a:latin typeface="Code Pro Heavy"/>
                </a:rPr>
                <a:t>QL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792535" y="6632224"/>
            <a:ext cx="2745034" cy="2626076"/>
            <a:chOff x="0" y="0"/>
            <a:chExt cx="3660046" cy="3501435"/>
          </a:xfrm>
        </p:grpSpPr>
        <p:sp>
          <p:nvSpPr>
            <p:cNvPr name="Freeform 32" id="32"/>
            <p:cNvSpPr/>
            <p:nvPr/>
          </p:nvSpPr>
          <p:spPr>
            <a:xfrm flipH="false" flipV="false" rot="-1942198">
              <a:off x="188816" y="311332"/>
              <a:ext cx="1493564" cy="1138843"/>
            </a:xfrm>
            <a:custGeom>
              <a:avLst/>
              <a:gdLst/>
              <a:ahLst/>
              <a:cxnLst/>
              <a:rect r="r" b="b" t="t" l="l"/>
              <a:pathLst>
                <a:path h="1138843" w="1493564">
                  <a:moveTo>
                    <a:pt x="0" y="0"/>
                  </a:moveTo>
                  <a:lnTo>
                    <a:pt x="1493564" y="0"/>
                  </a:lnTo>
                  <a:lnTo>
                    <a:pt x="1493564" y="1138843"/>
                  </a:lnTo>
                  <a:lnTo>
                    <a:pt x="0" y="113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376945" y="783691"/>
              <a:ext cx="988501" cy="1331315"/>
            </a:xfrm>
            <a:custGeom>
              <a:avLst/>
              <a:gdLst/>
              <a:ahLst/>
              <a:cxnLst/>
              <a:rect r="r" b="b" t="t" l="l"/>
              <a:pathLst>
                <a:path h="1331315" w="988501">
                  <a:moveTo>
                    <a:pt x="0" y="0"/>
                  </a:moveTo>
                  <a:lnTo>
                    <a:pt x="988501" y="0"/>
                  </a:lnTo>
                  <a:lnTo>
                    <a:pt x="988501" y="1331315"/>
                  </a:lnTo>
                  <a:lnTo>
                    <a:pt x="0" y="1331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147823" y="2185573"/>
              <a:ext cx="1446744" cy="47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5"/>
                </a:lnSpc>
              </a:pPr>
              <a:r>
                <a:rPr lang="en-US" sz="2089" spc="131">
                  <a:solidFill>
                    <a:srgbClr val="333333"/>
                  </a:solidFill>
                  <a:latin typeface="Neue Machina Ultra-Bold"/>
                </a:rPr>
                <a:t>RESQ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82345" y="2827306"/>
              <a:ext cx="3577701" cy="275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173" spc="599">
                  <a:solidFill>
                    <a:srgbClr val="FF5500"/>
                  </a:solidFill>
                  <a:latin typeface="Neue Machina Ultra-Bold"/>
                </a:rPr>
                <a:t>DISASTER RELIEF 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65118" y="3209505"/>
              <a:ext cx="3291968" cy="291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8"/>
                </a:lnSpc>
                <a:spcBef>
                  <a:spcPct val="0"/>
                </a:spcBef>
              </a:pPr>
              <a:r>
                <a:rPr lang="en-US" sz="1341" spc="685">
                  <a:solidFill>
                    <a:srgbClr val="000000"/>
                  </a:solidFill>
                  <a:latin typeface="Neue Machina"/>
                </a:rPr>
                <a:t>BI</a:t>
              </a:r>
              <a:r>
                <a:rPr lang="en-US" sz="1341" spc="685">
                  <a:solidFill>
                    <a:srgbClr val="000000"/>
                  </a:solidFill>
                  <a:latin typeface="Neue Machina"/>
                </a:rPr>
                <a:t> Dashboard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551" y="228934"/>
            <a:ext cx="15456897" cy="10058066"/>
            <a:chOff x="0" y="0"/>
            <a:chExt cx="20609196" cy="1341075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004545" cy="9317647"/>
              <a:chOff x="0" y="0"/>
              <a:chExt cx="704555" cy="163933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4555" cy="1639336"/>
              </a:xfrm>
              <a:custGeom>
                <a:avLst/>
                <a:gdLst/>
                <a:ahLst/>
                <a:cxnLst/>
                <a:rect r="r" b="b" t="t" l="l"/>
                <a:pathLst>
                  <a:path h="1639336" w="704555">
                    <a:moveTo>
                      <a:pt x="0" y="0"/>
                    </a:moveTo>
                    <a:lnTo>
                      <a:pt x="704555" y="0"/>
                    </a:lnTo>
                    <a:lnTo>
                      <a:pt x="704555" y="1639336"/>
                    </a:lnTo>
                    <a:lnTo>
                      <a:pt x="0" y="1639336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212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302325" y="0"/>
              <a:ext cx="4004545" cy="9317647"/>
              <a:chOff x="0" y="0"/>
              <a:chExt cx="704555" cy="163933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4555" cy="1639336"/>
              </a:xfrm>
              <a:custGeom>
                <a:avLst/>
                <a:gdLst/>
                <a:ahLst/>
                <a:cxnLst/>
                <a:rect r="r" b="b" t="t" l="l"/>
                <a:pathLst>
                  <a:path h="1639336" w="704555">
                    <a:moveTo>
                      <a:pt x="0" y="0"/>
                    </a:moveTo>
                    <a:lnTo>
                      <a:pt x="704555" y="0"/>
                    </a:lnTo>
                    <a:lnTo>
                      <a:pt x="704555" y="1639336"/>
                    </a:lnTo>
                    <a:lnTo>
                      <a:pt x="0" y="1639336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2122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6604651" y="0"/>
              <a:ext cx="4004545" cy="9317647"/>
              <a:chOff x="0" y="0"/>
              <a:chExt cx="704555" cy="163933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4555" cy="1639336"/>
              </a:xfrm>
              <a:custGeom>
                <a:avLst/>
                <a:gdLst/>
                <a:ahLst/>
                <a:cxnLst/>
                <a:rect r="r" b="b" t="t" l="l"/>
                <a:pathLst>
                  <a:path h="1639336" w="704555">
                    <a:moveTo>
                      <a:pt x="0" y="0"/>
                    </a:moveTo>
                    <a:lnTo>
                      <a:pt x="704555" y="0"/>
                    </a:lnTo>
                    <a:lnTo>
                      <a:pt x="704555" y="1639336"/>
                    </a:lnTo>
                    <a:lnTo>
                      <a:pt x="0" y="1639336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2122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2450178" y="0"/>
              <a:ext cx="4004545" cy="4644235"/>
              <a:chOff x="0" y="0"/>
              <a:chExt cx="704555" cy="81710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04555" cy="817101"/>
              </a:xfrm>
              <a:custGeom>
                <a:avLst/>
                <a:gdLst/>
                <a:ahLst/>
                <a:cxnLst/>
                <a:rect r="r" b="b" t="t" l="l"/>
                <a:pathLst>
                  <a:path h="817101" w="704555">
                    <a:moveTo>
                      <a:pt x="0" y="0"/>
                    </a:moveTo>
                    <a:lnTo>
                      <a:pt x="704555" y="0"/>
                    </a:lnTo>
                    <a:lnTo>
                      <a:pt x="704555" y="817101"/>
                    </a:lnTo>
                    <a:lnTo>
                      <a:pt x="0" y="817101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8804" lIns="38804" bIns="38804" rIns="38804"/>
              <a:lstStyle/>
              <a:p>
                <a:pPr algn="ctr">
                  <a:lnSpc>
                    <a:spcPts val="2187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450178" y="4770347"/>
              <a:ext cx="4004545" cy="4547300"/>
              <a:chOff x="0" y="0"/>
              <a:chExt cx="704555" cy="80004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04555" cy="800047"/>
              </a:xfrm>
              <a:custGeom>
                <a:avLst/>
                <a:gdLst/>
                <a:ahLst/>
                <a:cxnLst/>
                <a:rect r="r" b="b" t="t" l="l"/>
                <a:pathLst>
                  <a:path h="800047" w="704555">
                    <a:moveTo>
                      <a:pt x="0" y="0"/>
                    </a:moveTo>
                    <a:lnTo>
                      <a:pt x="704555" y="0"/>
                    </a:lnTo>
                    <a:lnTo>
                      <a:pt x="704555" y="800047"/>
                    </a:lnTo>
                    <a:lnTo>
                      <a:pt x="0" y="800047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8804" lIns="38804" bIns="38804" rIns="38804"/>
              <a:lstStyle/>
              <a:p>
                <a:pPr algn="ctr">
                  <a:lnSpc>
                    <a:spcPts val="2187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4154472" y="0"/>
              <a:ext cx="4004545" cy="4644235"/>
              <a:chOff x="0" y="0"/>
              <a:chExt cx="704555" cy="81710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04555" cy="817101"/>
              </a:xfrm>
              <a:custGeom>
                <a:avLst/>
                <a:gdLst/>
                <a:ahLst/>
                <a:cxnLst/>
                <a:rect r="r" b="b" t="t" l="l"/>
                <a:pathLst>
                  <a:path h="817101" w="704555">
                    <a:moveTo>
                      <a:pt x="0" y="0"/>
                    </a:moveTo>
                    <a:lnTo>
                      <a:pt x="704555" y="0"/>
                    </a:lnTo>
                    <a:lnTo>
                      <a:pt x="704555" y="817101"/>
                    </a:lnTo>
                    <a:lnTo>
                      <a:pt x="0" y="817101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8804" lIns="38804" bIns="38804" rIns="38804"/>
              <a:lstStyle/>
              <a:p>
                <a:pPr algn="ctr">
                  <a:lnSpc>
                    <a:spcPts val="2187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4154472" y="4770347"/>
              <a:ext cx="4004545" cy="4547300"/>
              <a:chOff x="0" y="0"/>
              <a:chExt cx="704555" cy="80004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04555" cy="800047"/>
              </a:xfrm>
              <a:custGeom>
                <a:avLst/>
                <a:gdLst/>
                <a:ahLst/>
                <a:cxnLst/>
                <a:rect r="r" b="b" t="t" l="l"/>
                <a:pathLst>
                  <a:path h="800047" w="704555">
                    <a:moveTo>
                      <a:pt x="0" y="0"/>
                    </a:moveTo>
                    <a:lnTo>
                      <a:pt x="704555" y="0"/>
                    </a:lnTo>
                    <a:lnTo>
                      <a:pt x="704555" y="800047"/>
                    </a:lnTo>
                    <a:lnTo>
                      <a:pt x="0" y="800047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8804" lIns="38804" bIns="38804" rIns="38804"/>
              <a:lstStyle/>
              <a:p>
                <a:pPr algn="ctr">
                  <a:lnSpc>
                    <a:spcPts val="218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4270698" y="326432"/>
              <a:ext cx="3767681" cy="484213"/>
              <a:chOff x="0" y="0"/>
              <a:chExt cx="662882" cy="8519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62882" cy="85192"/>
              </a:xfrm>
              <a:custGeom>
                <a:avLst/>
                <a:gdLst/>
                <a:ahLst/>
                <a:cxnLst/>
                <a:rect r="r" b="b" t="t" l="l"/>
                <a:pathLst>
                  <a:path h="85192" w="662882">
                    <a:moveTo>
                      <a:pt x="0" y="0"/>
                    </a:moveTo>
                    <a:lnTo>
                      <a:pt x="662882" y="0"/>
                    </a:lnTo>
                    <a:lnTo>
                      <a:pt x="662882" y="85192"/>
                    </a:lnTo>
                    <a:lnTo>
                      <a:pt x="0" y="851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1819"/>
                  </a:lnSpc>
                </a:pPr>
                <a:r>
                  <a:rPr lang="en-US" sz="1299" spc="25">
                    <a:solidFill>
                      <a:srgbClr val="000000"/>
                    </a:solidFill>
                    <a:latin typeface="Neue Machina Ultra-Bold"/>
                  </a:rPr>
                  <a:t>KEY ACTIVITIES</a:t>
                </a: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4270698" y="4886868"/>
              <a:ext cx="3767681" cy="484213"/>
              <a:chOff x="0" y="0"/>
              <a:chExt cx="662882" cy="8519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62882" cy="85192"/>
              </a:xfrm>
              <a:custGeom>
                <a:avLst/>
                <a:gdLst/>
                <a:ahLst/>
                <a:cxnLst/>
                <a:rect r="r" b="b" t="t" l="l"/>
                <a:pathLst>
                  <a:path h="85192" w="662882">
                    <a:moveTo>
                      <a:pt x="0" y="0"/>
                    </a:moveTo>
                    <a:lnTo>
                      <a:pt x="662882" y="0"/>
                    </a:lnTo>
                    <a:lnTo>
                      <a:pt x="662882" y="85192"/>
                    </a:lnTo>
                    <a:lnTo>
                      <a:pt x="0" y="851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1819"/>
                  </a:lnSpc>
                </a:pPr>
                <a:r>
                  <a:rPr lang="en-US" sz="1299" spc="25">
                    <a:solidFill>
                      <a:srgbClr val="000000"/>
                    </a:solidFill>
                    <a:latin typeface="Neue Machina Ultra-Bold"/>
                  </a:rPr>
                  <a:t>KEY RESOURCES</a:t>
                </a: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2568610" y="326432"/>
              <a:ext cx="3767681" cy="484213"/>
              <a:chOff x="0" y="0"/>
              <a:chExt cx="662882" cy="8519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62882" cy="85192"/>
              </a:xfrm>
              <a:custGeom>
                <a:avLst/>
                <a:gdLst/>
                <a:ahLst/>
                <a:cxnLst/>
                <a:rect r="r" b="b" t="t" l="l"/>
                <a:pathLst>
                  <a:path h="85192" w="662882">
                    <a:moveTo>
                      <a:pt x="0" y="0"/>
                    </a:moveTo>
                    <a:lnTo>
                      <a:pt x="662882" y="0"/>
                    </a:lnTo>
                    <a:lnTo>
                      <a:pt x="662882" y="85192"/>
                    </a:lnTo>
                    <a:lnTo>
                      <a:pt x="0" y="851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1819"/>
                  </a:lnSpc>
                </a:pPr>
                <a:r>
                  <a:rPr lang="en-US" sz="1299" spc="25">
                    <a:solidFill>
                      <a:srgbClr val="000000"/>
                    </a:solidFill>
                    <a:latin typeface="Neue Machina Ultra-Bold"/>
                  </a:rPr>
                  <a:t>CUSTOMER RELATIONSHIPS</a:t>
                </a: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2568610" y="4911563"/>
              <a:ext cx="3767681" cy="484213"/>
              <a:chOff x="0" y="0"/>
              <a:chExt cx="662882" cy="8519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62882" cy="85192"/>
              </a:xfrm>
              <a:custGeom>
                <a:avLst/>
                <a:gdLst/>
                <a:ahLst/>
                <a:cxnLst/>
                <a:rect r="r" b="b" t="t" l="l"/>
                <a:pathLst>
                  <a:path h="85192" w="662882">
                    <a:moveTo>
                      <a:pt x="0" y="0"/>
                    </a:moveTo>
                    <a:lnTo>
                      <a:pt x="662882" y="0"/>
                    </a:lnTo>
                    <a:lnTo>
                      <a:pt x="662882" y="85192"/>
                    </a:lnTo>
                    <a:lnTo>
                      <a:pt x="0" y="851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1819"/>
                  </a:lnSpc>
                </a:pPr>
                <a:r>
                  <a:rPr lang="en-US" sz="1299" spc="25">
                    <a:solidFill>
                      <a:srgbClr val="000000"/>
                    </a:solidFill>
                    <a:latin typeface="Neue Machina Ultra-Bold"/>
                  </a:rPr>
                  <a:t>CHANNELS</a:t>
                </a: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6726350" y="326432"/>
              <a:ext cx="3767681" cy="484213"/>
              <a:chOff x="0" y="0"/>
              <a:chExt cx="662882" cy="8519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62882" cy="85192"/>
              </a:xfrm>
              <a:custGeom>
                <a:avLst/>
                <a:gdLst/>
                <a:ahLst/>
                <a:cxnLst/>
                <a:rect r="r" b="b" t="t" l="l"/>
                <a:pathLst>
                  <a:path h="85192" w="662882">
                    <a:moveTo>
                      <a:pt x="0" y="0"/>
                    </a:moveTo>
                    <a:lnTo>
                      <a:pt x="662882" y="0"/>
                    </a:lnTo>
                    <a:lnTo>
                      <a:pt x="662882" y="85192"/>
                    </a:lnTo>
                    <a:lnTo>
                      <a:pt x="0" y="851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1819"/>
                  </a:lnSpc>
                </a:pPr>
                <a:r>
                  <a:rPr lang="en-US" sz="1299" spc="25">
                    <a:solidFill>
                      <a:srgbClr val="000000"/>
                    </a:solidFill>
                    <a:latin typeface="Neue Machina Ultra-Bold"/>
                  </a:rPr>
                  <a:t>CUSTOMER SEGMENTS</a:t>
                </a: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9472862"/>
              <a:ext cx="10204885" cy="3937892"/>
              <a:chOff x="0" y="0"/>
              <a:chExt cx="1795436" cy="692828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95436" cy="692828"/>
              </a:xfrm>
              <a:custGeom>
                <a:avLst/>
                <a:gdLst/>
                <a:ahLst/>
                <a:cxnLst/>
                <a:rect r="r" b="b" t="t" l="l"/>
                <a:pathLst>
                  <a:path h="692828" w="1795436">
                    <a:moveTo>
                      <a:pt x="0" y="0"/>
                    </a:moveTo>
                    <a:lnTo>
                      <a:pt x="1795436" y="0"/>
                    </a:lnTo>
                    <a:lnTo>
                      <a:pt x="1795436" y="692828"/>
                    </a:lnTo>
                    <a:lnTo>
                      <a:pt x="0" y="692828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2122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0404311" y="9472862"/>
              <a:ext cx="10204885" cy="3937892"/>
              <a:chOff x="0" y="0"/>
              <a:chExt cx="1795436" cy="692828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95436" cy="692828"/>
              </a:xfrm>
              <a:custGeom>
                <a:avLst/>
                <a:gdLst/>
                <a:ahLst/>
                <a:cxnLst/>
                <a:rect r="r" b="b" t="t" l="l"/>
                <a:pathLst>
                  <a:path h="692828" w="1795436">
                    <a:moveTo>
                      <a:pt x="0" y="0"/>
                    </a:moveTo>
                    <a:lnTo>
                      <a:pt x="1795436" y="0"/>
                    </a:lnTo>
                    <a:lnTo>
                      <a:pt x="1795436" y="692828"/>
                    </a:lnTo>
                    <a:lnTo>
                      <a:pt x="0" y="692828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2122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18432" y="326432"/>
              <a:ext cx="3767681" cy="484213"/>
              <a:chOff x="0" y="0"/>
              <a:chExt cx="662882" cy="8519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662882" cy="85192"/>
              </a:xfrm>
              <a:custGeom>
                <a:avLst/>
                <a:gdLst/>
                <a:ahLst/>
                <a:cxnLst/>
                <a:rect r="r" b="b" t="t" l="l"/>
                <a:pathLst>
                  <a:path h="85192" w="662882">
                    <a:moveTo>
                      <a:pt x="0" y="0"/>
                    </a:moveTo>
                    <a:lnTo>
                      <a:pt x="662882" y="0"/>
                    </a:lnTo>
                    <a:lnTo>
                      <a:pt x="662882" y="85192"/>
                    </a:lnTo>
                    <a:lnTo>
                      <a:pt x="0" y="851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1819"/>
                  </a:lnSpc>
                </a:pPr>
                <a:r>
                  <a:rPr lang="en-US" sz="1299" spc="25">
                    <a:solidFill>
                      <a:srgbClr val="000000"/>
                    </a:solidFill>
                    <a:latin typeface="Neue Machina Ultra-Bold"/>
                  </a:rPr>
                  <a:t>KEY PARTNERS</a:t>
                </a: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3218602" y="9644252"/>
              <a:ext cx="3767681" cy="484213"/>
              <a:chOff x="0" y="0"/>
              <a:chExt cx="662882" cy="85192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662882" cy="85192"/>
              </a:xfrm>
              <a:custGeom>
                <a:avLst/>
                <a:gdLst/>
                <a:ahLst/>
                <a:cxnLst/>
                <a:rect r="r" b="b" t="t" l="l"/>
                <a:pathLst>
                  <a:path h="85192" w="662882">
                    <a:moveTo>
                      <a:pt x="0" y="0"/>
                    </a:moveTo>
                    <a:lnTo>
                      <a:pt x="662882" y="0"/>
                    </a:lnTo>
                    <a:lnTo>
                      <a:pt x="662882" y="85192"/>
                    </a:lnTo>
                    <a:lnTo>
                      <a:pt x="0" y="851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1819"/>
                  </a:lnSpc>
                </a:pPr>
                <a:r>
                  <a:rPr lang="en-US" sz="1299" spc="25">
                    <a:solidFill>
                      <a:srgbClr val="000000"/>
                    </a:solidFill>
                    <a:latin typeface="Neue Machina Ultra-Bold"/>
                  </a:rPr>
                  <a:t>COST STRUCTURE</a:t>
                </a: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13622913" y="9644252"/>
              <a:ext cx="3767681" cy="484213"/>
              <a:chOff x="0" y="0"/>
              <a:chExt cx="662882" cy="8519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662882" cy="85192"/>
              </a:xfrm>
              <a:custGeom>
                <a:avLst/>
                <a:gdLst/>
                <a:ahLst/>
                <a:cxnLst/>
                <a:rect r="r" b="b" t="t" l="l"/>
                <a:pathLst>
                  <a:path h="85192" w="662882">
                    <a:moveTo>
                      <a:pt x="0" y="0"/>
                    </a:moveTo>
                    <a:lnTo>
                      <a:pt x="662882" y="0"/>
                    </a:lnTo>
                    <a:lnTo>
                      <a:pt x="662882" y="85192"/>
                    </a:lnTo>
                    <a:lnTo>
                      <a:pt x="0" y="851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7657" lIns="37657" bIns="37657" rIns="37657"/>
              <a:lstStyle/>
              <a:p>
                <a:pPr algn="ctr">
                  <a:lnSpc>
                    <a:spcPts val="1819"/>
                  </a:lnSpc>
                </a:pPr>
                <a:r>
                  <a:rPr lang="en-US" sz="1299" spc="25">
                    <a:solidFill>
                      <a:srgbClr val="000000"/>
                    </a:solidFill>
                    <a:latin typeface="Neue Machina Ultra-Bold"/>
                  </a:rPr>
                  <a:t>REVENUE STREAMS</a:t>
                </a: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4249813" y="989688"/>
              <a:ext cx="3809451" cy="333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280669" indent="-140335" lvl="1">
                <a:lnSpc>
                  <a:spcPts val="1819"/>
                </a:lnSpc>
                <a:buFont typeface="Arial"/>
                <a:buChar char="•"/>
              </a:pPr>
              <a:r>
                <a:rPr lang="en-US" sz="1299" spc="25">
                  <a:solidFill>
                    <a:srgbClr val="333333"/>
                  </a:solidFill>
                  <a:latin typeface="Lexend Exa"/>
                </a:rPr>
                <a:t>Consultoría BI.</a:t>
              </a:r>
            </a:p>
            <a:p>
              <a:pPr marL="280669" indent="-140335" lvl="1">
                <a:lnSpc>
                  <a:spcPts val="1819"/>
                </a:lnSpc>
                <a:buFont typeface="Arial"/>
                <a:buChar char="•"/>
              </a:pPr>
              <a:r>
                <a:rPr lang="en-US" sz="1299" spc="25">
                  <a:solidFill>
                    <a:srgbClr val="333333"/>
                  </a:solidFill>
                  <a:latin typeface="Lexend Exa"/>
                </a:rPr>
                <a:t>EDA.</a:t>
              </a:r>
            </a:p>
            <a:p>
              <a:pPr marL="280669" indent="-140335" lvl="1">
                <a:lnSpc>
                  <a:spcPts val="1819"/>
                </a:lnSpc>
                <a:buFont typeface="Arial"/>
                <a:buChar char="•"/>
              </a:pPr>
              <a:r>
                <a:rPr lang="en-US" sz="1299" spc="25">
                  <a:solidFill>
                    <a:srgbClr val="333333"/>
                  </a:solidFill>
                  <a:latin typeface="Lexend Exa"/>
                </a:rPr>
                <a:t>Diseño de Dashboards.</a:t>
              </a:r>
            </a:p>
            <a:p>
              <a:pPr marL="280669" indent="-140335" lvl="1">
                <a:lnSpc>
                  <a:spcPts val="1819"/>
                </a:lnSpc>
                <a:buFont typeface="Arial"/>
                <a:buChar char="•"/>
              </a:pPr>
              <a:r>
                <a:rPr lang="en-US" sz="1299" spc="25">
                  <a:solidFill>
                    <a:srgbClr val="333333"/>
                  </a:solidFill>
                  <a:latin typeface="Lexend Exa"/>
                </a:rPr>
                <a:t>CRISP-DM a BBDD sobre desastres naturales.</a:t>
              </a:r>
            </a:p>
            <a:p>
              <a:pPr marL="280669" indent="-140335" lvl="1">
                <a:lnSpc>
                  <a:spcPts val="1819"/>
                </a:lnSpc>
                <a:buFont typeface="Arial"/>
                <a:buChar char="•"/>
              </a:pPr>
              <a:r>
                <a:rPr lang="en-US" sz="1299" spc="25">
                  <a:solidFill>
                    <a:srgbClr val="333333"/>
                  </a:solidFill>
                  <a:latin typeface="Lexend Exa"/>
                </a:rPr>
                <a:t>Adaptación del modelo predictivo a diferentes tipos de desastres y regiones.</a:t>
              </a:r>
            </a:p>
            <a:p>
              <a:pPr marL="280669" indent="-140335" lvl="1">
                <a:lnSpc>
                  <a:spcPts val="1819"/>
                </a:lnSpc>
                <a:buFont typeface="Arial"/>
                <a:buChar char="•"/>
              </a:pPr>
              <a:r>
                <a:rPr lang="en-US" sz="1299" spc="25">
                  <a:solidFill>
                    <a:srgbClr val="333333"/>
                  </a:solidFill>
                  <a:latin typeface="Lexend Exa"/>
                </a:rPr>
                <a:t>Capacitación en uso de herramientas.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12450178" y="856229"/>
              <a:ext cx="3886113" cy="353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333333"/>
                  </a:solidFill>
                  <a:latin typeface="Lexend Exa"/>
                </a:rPr>
                <a:t>In-company por consultoría y capacitación.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333333"/>
                  </a:solidFill>
                  <a:latin typeface="Lexend Exa"/>
                </a:rPr>
                <a:t>Remotas para proyectos específicos como cualquier etapa de la metodología CRISP-DM EDA, dashboards, BI y ML.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12450178" y="5342506"/>
              <a:ext cx="4004545" cy="3889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333333"/>
                  </a:solidFill>
                  <a:latin typeface="Lexend Exa"/>
                </a:rPr>
                <a:t>Ferias y foros de tecnología de IA e inversión.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333333"/>
                  </a:solidFill>
                  <a:latin typeface="Lexend Exa"/>
                </a:rPr>
                <a:t>In-company y remoto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333333"/>
                  </a:solidFill>
                  <a:latin typeface="Lexend Exa"/>
                </a:rPr>
                <a:t>Blog, e-mail marketing y RRSS.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333333"/>
                  </a:solidFill>
                  <a:latin typeface="Lexend Exa"/>
                </a:rPr>
                <a:t> Streaming para probar herramientas durante desastres naturales en tiempo real.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4154472" y="5497166"/>
              <a:ext cx="4008153" cy="2822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333333"/>
                  </a:solidFill>
                  <a:latin typeface="Lexend Exa"/>
                </a:rPr>
                <a:t>BBDD de instituciones reconocidas con una metodología de recolección confiable.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333333"/>
                  </a:solidFill>
                  <a:latin typeface="Lexend Exa"/>
                </a:rPr>
                <a:t>Patentes de modelos predictivos.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333333"/>
                  </a:solidFill>
                  <a:latin typeface="Lexend Exa"/>
                </a:rPr>
                <a:t>Inteligencia de negocio.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394298" y="10430090"/>
              <a:ext cx="9416289" cy="2822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272727"/>
                  </a:solidFill>
                  <a:latin typeface="Lexend Exa"/>
                </a:rPr>
                <a:t>Hardware, licencias de software y actualización prof.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272727"/>
                  </a:solidFill>
                  <a:latin typeface="Lexend Exa"/>
                </a:rPr>
                <a:t>Obtención de bases de datos de pago o por suscripción.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272727"/>
                  </a:solidFill>
                  <a:latin typeface="Lexend Exa"/>
                </a:rPr>
                <a:t>Contratación de personal cualificado.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272727"/>
                  </a:solidFill>
                  <a:latin typeface="Lexend Exa"/>
                </a:rPr>
                <a:t>Tecnología cloud para almacenamiento y gestión de grandes volúmenes de datos.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272727"/>
                  </a:solidFill>
                  <a:latin typeface="Lexend Exa"/>
                </a:rPr>
                <a:t>Viáticos de desplazamiento para investigación en zonas en riesgo (en caso de que se requiera).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272727"/>
                  </a:solidFill>
                  <a:latin typeface="Lexend Exa"/>
                </a:rPr>
                <a:t>Mejora continua de modelos y testing.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11798546" y="10758403"/>
              <a:ext cx="8227521" cy="2466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272727"/>
                  </a:solidFill>
                  <a:latin typeface="Lexend Exa"/>
                </a:rPr>
                <a:t>Tiempo es vida, no solo dinero.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272727"/>
                  </a:solidFill>
                  <a:latin typeface="Lexend Exa"/>
                </a:rPr>
                <a:t>Minimización de desastres.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272727"/>
                  </a:solidFill>
                  <a:latin typeface="Lexend Exa"/>
                </a:rPr>
                <a:t>Planificación de la reconstrucción en zonas de menor o cero impacto.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272727"/>
                  </a:solidFill>
                  <a:latin typeface="Lexend Exa"/>
                </a:rPr>
                <a:t>Gestión y mejora continua de los modelos predictivos y la transformación de los datasets.</a:t>
              </a:r>
            </a:p>
            <a:p>
              <a:pPr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 spc="30">
                  <a:solidFill>
                    <a:srgbClr val="272727"/>
                  </a:solidFill>
                  <a:latin typeface="Lexend Exa"/>
                </a:rPr>
                <a:t>Soluciones globales y regionales.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1321604" y="10208068"/>
              <a:ext cx="8370300" cy="299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4"/>
                </a:lnSpc>
              </a:pPr>
              <a:r>
                <a:rPr lang="en-US" sz="1374" spc="27">
                  <a:solidFill>
                    <a:srgbClr val="272727"/>
                  </a:solidFill>
                  <a:latin typeface="Lexend Exa"/>
                </a:rPr>
                <a:t>Los clientes están dispuestos a pagar por:</a:t>
              </a:r>
            </a:p>
          </p:txBody>
        </p:sp>
        <p:grpSp>
          <p:nvGrpSpPr>
            <p:cNvPr name="Group 61" id="61"/>
            <p:cNvGrpSpPr/>
            <p:nvPr/>
          </p:nvGrpSpPr>
          <p:grpSpPr>
            <a:xfrm rot="0">
              <a:off x="879110" y="1066354"/>
              <a:ext cx="2197863" cy="2197863"/>
              <a:chOff x="0" y="0"/>
              <a:chExt cx="6350000" cy="63500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</p:grpSp>
        <p:sp>
          <p:nvSpPr>
            <p:cNvPr name="Freeform 63" id="63"/>
            <p:cNvSpPr/>
            <p:nvPr/>
          </p:nvSpPr>
          <p:spPr>
            <a:xfrm flipH="false" flipV="false" rot="0">
              <a:off x="1274612" y="1445665"/>
              <a:ext cx="1406859" cy="1439242"/>
            </a:xfrm>
            <a:custGeom>
              <a:avLst/>
              <a:gdLst/>
              <a:ahLst/>
              <a:cxnLst/>
              <a:rect r="r" b="b" t="t" l="l"/>
              <a:pathLst>
                <a:path h="1439242" w="1406859">
                  <a:moveTo>
                    <a:pt x="0" y="0"/>
                  </a:moveTo>
                  <a:lnTo>
                    <a:pt x="1406859" y="0"/>
                  </a:lnTo>
                  <a:lnTo>
                    <a:pt x="1406859" y="1439241"/>
                  </a:lnTo>
                  <a:lnTo>
                    <a:pt x="0" y="1439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4" id="64"/>
            <p:cNvGrpSpPr/>
            <p:nvPr/>
          </p:nvGrpSpPr>
          <p:grpSpPr>
            <a:xfrm rot="0">
              <a:off x="15334776" y="4182999"/>
              <a:ext cx="1457126" cy="1457126"/>
              <a:chOff x="0" y="0"/>
              <a:chExt cx="6350000" cy="63500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</p:grpSp>
        <p:sp>
          <p:nvSpPr>
            <p:cNvPr name="Freeform 66" id="66"/>
            <p:cNvSpPr/>
            <p:nvPr/>
          </p:nvSpPr>
          <p:spPr>
            <a:xfrm flipH="false" flipV="false" rot="0">
              <a:off x="15572919" y="4412976"/>
              <a:ext cx="997173" cy="997173"/>
            </a:xfrm>
            <a:custGeom>
              <a:avLst/>
              <a:gdLst/>
              <a:ahLst/>
              <a:cxnLst/>
              <a:rect r="r" b="b" t="t" l="l"/>
              <a:pathLst>
                <a:path h="997173" w="997173">
                  <a:moveTo>
                    <a:pt x="0" y="0"/>
                  </a:moveTo>
                  <a:lnTo>
                    <a:pt x="997173" y="0"/>
                  </a:lnTo>
                  <a:lnTo>
                    <a:pt x="997173" y="997173"/>
                  </a:lnTo>
                  <a:lnTo>
                    <a:pt x="0" y="99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7" id="67"/>
            <p:cNvGrpSpPr/>
            <p:nvPr/>
          </p:nvGrpSpPr>
          <p:grpSpPr>
            <a:xfrm rot="0">
              <a:off x="11459965" y="8586441"/>
              <a:ext cx="1299918" cy="1299918"/>
              <a:chOff x="0" y="0"/>
              <a:chExt cx="6350000" cy="63500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</p:grpSp>
        <p:sp>
          <p:nvSpPr>
            <p:cNvPr name="Freeform 69" id="69"/>
            <p:cNvSpPr/>
            <p:nvPr/>
          </p:nvSpPr>
          <p:spPr>
            <a:xfrm flipH="false" flipV="false" rot="0">
              <a:off x="11777388" y="8877794"/>
              <a:ext cx="723542" cy="717211"/>
            </a:xfrm>
            <a:custGeom>
              <a:avLst/>
              <a:gdLst/>
              <a:ahLst/>
              <a:cxnLst/>
              <a:rect r="r" b="b" t="t" l="l"/>
              <a:pathLst>
                <a:path h="717211" w="723542">
                  <a:moveTo>
                    <a:pt x="0" y="0"/>
                  </a:moveTo>
                  <a:lnTo>
                    <a:pt x="723541" y="0"/>
                  </a:lnTo>
                  <a:lnTo>
                    <a:pt x="723541" y="717211"/>
                  </a:lnTo>
                  <a:lnTo>
                    <a:pt x="0" y="71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0" id="70"/>
            <p:cNvGrpSpPr/>
            <p:nvPr/>
          </p:nvGrpSpPr>
          <p:grpSpPr>
            <a:xfrm rot="0">
              <a:off x="15334776" y="1220912"/>
              <a:ext cx="1417334" cy="1417334"/>
              <a:chOff x="0" y="0"/>
              <a:chExt cx="6350000" cy="63500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</p:grpSp>
        <p:sp>
          <p:nvSpPr>
            <p:cNvPr name="Freeform 72" id="72"/>
            <p:cNvSpPr/>
            <p:nvPr/>
          </p:nvSpPr>
          <p:spPr>
            <a:xfrm flipH="false" flipV="false" rot="0">
              <a:off x="15615914" y="1502050"/>
              <a:ext cx="855058" cy="855058"/>
            </a:xfrm>
            <a:custGeom>
              <a:avLst/>
              <a:gdLst/>
              <a:ahLst/>
              <a:cxnLst/>
              <a:rect r="r" b="b" t="t" l="l"/>
              <a:pathLst>
                <a:path h="855058" w="855058">
                  <a:moveTo>
                    <a:pt x="0" y="0"/>
                  </a:moveTo>
                  <a:lnTo>
                    <a:pt x="855058" y="0"/>
                  </a:lnTo>
                  <a:lnTo>
                    <a:pt x="855058" y="855058"/>
                  </a:lnTo>
                  <a:lnTo>
                    <a:pt x="0" y="855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3" id="73"/>
            <p:cNvGrpSpPr/>
            <p:nvPr/>
          </p:nvGrpSpPr>
          <p:grpSpPr>
            <a:xfrm rot="-10800000">
              <a:off x="9969221" y="10786978"/>
              <a:ext cx="1829325" cy="1829325"/>
              <a:chOff x="0" y="0"/>
              <a:chExt cx="6350000" cy="63500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</p:grpSp>
        <p:sp>
          <p:nvSpPr>
            <p:cNvPr name="Freeform 75" id="75"/>
            <p:cNvSpPr/>
            <p:nvPr/>
          </p:nvSpPr>
          <p:spPr>
            <a:xfrm flipH="false" flipV="false" rot="0">
              <a:off x="10210340" y="11245783"/>
              <a:ext cx="1122113" cy="911716"/>
            </a:xfrm>
            <a:custGeom>
              <a:avLst/>
              <a:gdLst/>
              <a:ahLst/>
              <a:cxnLst/>
              <a:rect r="r" b="b" t="t" l="l"/>
              <a:pathLst>
                <a:path h="911716" w="1122113">
                  <a:moveTo>
                    <a:pt x="0" y="0"/>
                  </a:moveTo>
                  <a:lnTo>
                    <a:pt x="1122113" y="0"/>
                  </a:lnTo>
                  <a:lnTo>
                    <a:pt x="1122113" y="911716"/>
                  </a:lnTo>
                  <a:lnTo>
                    <a:pt x="0" y="91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6" id="76"/>
            <p:cNvGrpSpPr/>
            <p:nvPr/>
          </p:nvGrpSpPr>
          <p:grpSpPr>
            <a:xfrm rot="-10800000">
              <a:off x="7448268" y="4050950"/>
              <a:ext cx="1516741" cy="1516741"/>
              <a:chOff x="0" y="0"/>
              <a:chExt cx="6350000" cy="63500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</p:grpSp>
        <p:sp>
          <p:nvSpPr>
            <p:cNvPr name="Freeform 78" id="78"/>
            <p:cNvSpPr/>
            <p:nvPr/>
          </p:nvSpPr>
          <p:spPr>
            <a:xfrm flipH="false" flipV="false" rot="0">
              <a:off x="7682888" y="4285569"/>
              <a:ext cx="1047502" cy="1047502"/>
            </a:xfrm>
            <a:custGeom>
              <a:avLst/>
              <a:gdLst/>
              <a:ahLst/>
              <a:cxnLst/>
              <a:rect r="r" b="b" t="t" l="l"/>
              <a:pathLst>
                <a:path h="1047502" w="1047502">
                  <a:moveTo>
                    <a:pt x="0" y="0"/>
                  </a:moveTo>
                  <a:lnTo>
                    <a:pt x="1047501" y="0"/>
                  </a:lnTo>
                  <a:lnTo>
                    <a:pt x="1047501" y="1047502"/>
                  </a:lnTo>
                  <a:lnTo>
                    <a:pt x="0" y="104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9" id="79"/>
            <p:cNvGrpSpPr/>
            <p:nvPr/>
          </p:nvGrpSpPr>
          <p:grpSpPr>
            <a:xfrm rot="-10800000">
              <a:off x="9205667" y="8818754"/>
              <a:ext cx="2197863" cy="2197863"/>
              <a:chOff x="0" y="0"/>
              <a:chExt cx="6350000" cy="63500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</p:grpSp>
        <p:sp>
          <p:nvSpPr>
            <p:cNvPr name="Freeform 81" id="81"/>
            <p:cNvSpPr/>
            <p:nvPr/>
          </p:nvSpPr>
          <p:spPr>
            <a:xfrm flipH="false" flipV="false" rot="0">
              <a:off x="9511380" y="9112150"/>
              <a:ext cx="1611070" cy="1611070"/>
            </a:xfrm>
            <a:custGeom>
              <a:avLst/>
              <a:gdLst/>
              <a:ahLst/>
              <a:cxnLst/>
              <a:rect r="r" b="b" t="t" l="l"/>
              <a:pathLst>
                <a:path h="1611070" w="1611070">
                  <a:moveTo>
                    <a:pt x="0" y="0"/>
                  </a:moveTo>
                  <a:lnTo>
                    <a:pt x="1611071" y="0"/>
                  </a:lnTo>
                  <a:lnTo>
                    <a:pt x="1611071" y="1611071"/>
                  </a:lnTo>
                  <a:lnTo>
                    <a:pt x="0" y="1611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2" id="82"/>
            <p:cNvSpPr txBox="true"/>
            <p:nvPr/>
          </p:nvSpPr>
          <p:spPr>
            <a:xfrm rot="0">
              <a:off x="75032" y="3581081"/>
              <a:ext cx="3933067" cy="687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6"/>
                </a:lnSpc>
              </a:pPr>
              <a:r>
                <a:rPr lang="en-US" sz="1896">
                  <a:solidFill>
                    <a:srgbClr val="202830"/>
                  </a:solidFill>
                  <a:latin typeface="TT Chocolates Bold"/>
                </a:rPr>
                <a:t>Convenios de colaboración público-privada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11508" y="4638683"/>
              <a:ext cx="3933067" cy="445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4691" indent="-172346" lvl="1">
                <a:lnSpc>
                  <a:spcPts val="1915"/>
                </a:lnSpc>
                <a:buFont typeface="Arial"/>
                <a:buChar char="•"/>
              </a:pPr>
              <a:r>
                <a:rPr lang="en-US" sz="1596">
                  <a:solidFill>
                    <a:srgbClr val="333333"/>
                  </a:solidFill>
                  <a:latin typeface="Lexend Exa"/>
                </a:rPr>
                <a:t>Administraciones públicas.</a:t>
              </a:r>
            </a:p>
            <a:p>
              <a:pPr marL="344691" indent="-172346" lvl="1">
                <a:lnSpc>
                  <a:spcPts val="1915"/>
                </a:lnSpc>
                <a:buFont typeface="Arial"/>
                <a:buChar char="•"/>
              </a:pPr>
              <a:r>
                <a:rPr lang="en-US" sz="1596">
                  <a:solidFill>
                    <a:srgbClr val="333333"/>
                  </a:solidFill>
                  <a:latin typeface="Lexend Exa"/>
                </a:rPr>
                <a:t>Universidades.</a:t>
              </a:r>
            </a:p>
            <a:p>
              <a:pPr marL="344691" indent="-172346" lvl="1">
                <a:lnSpc>
                  <a:spcPts val="1915"/>
                </a:lnSpc>
                <a:buFont typeface="Arial"/>
                <a:buChar char="•"/>
              </a:pPr>
              <a:r>
                <a:rPr lang="en-US" sz="1596">
                  <a:solidFill>
                    <a:srgbClr val="333333"/>
                  </a:solidFill>
                  <a:latin typeface="Lexend Exa"/>
                </a:rPr>
                <a:t>Agencias de recolección de datos sobre desastres.</a:t>
              </a:r>
            </a:p>
            <a:p>
              <a:pPr marL="344691" indent="-172346" lvl="1">
                <a:lnSpc>
                  <a:spcPts val="1915"/>
                </a:lnSpc>
                <a:buFont typeface="Arial"/>
                <a:buChar char="•"/>
              </a:pPr>
              <a:r>
                <a:rPr lang="en-US" sz="1596">
                  <a:solidFill>
                    <a:srgbClr val="333333"/>
                  </a:solidFill>
                  <a:latin typeface="Lexend Exa"/>
                </a:rPr>
                <a:t>NASA y otras agencias aeroespaciales de observación metereológica satelital.</a:t>
              </a:r>
            </a:p>
            <a:p>
              <a:pPr marL="344691" indent="-172346" lvl="1">
                <a:lnSpc>
                  <a:spcPts val="1915"/>
                </a:lnSpc>
                <a:buFont typeface="Arial"/>
                <a:buChar char="•"/>
              </a:pPr>
              <a:r>
                <a:rPr lang="en-US" sz="1596">
                  <a:solidFill>
                    <a:srgbClr val="333333"/>
                  </a:solidFill>
                  <a:latin typeface="Lexend Exa"/>
                </a:rPr>
                <a:t>Comunidades en riesgo.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16665135" y="1008629"/>
              <a:ext cx="3883576" cy="6734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Lexend Exa"/>
                </a:rPr>
                <a:t>Administraciones públicas.</a:t>
              </a:r>
            </a:p>
            <a:p>
              <a:pPr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Lexend Exa"/>
                </a:rPr>
                <a:t>Compañías de Seguros y Administradoras de Riesgos.</a:t>
              </a:r>
            </a:p>
            <a:p>
              <a:pPr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Lexend Exa"/>
                </a:rPr>
                <a:t>Promoción Inmobiliaria.</a:t>
              </a:r>
            </a:p>
            <a:p>
              <a:pPr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Lexend Exa"/>
                </a:rPr>
                <a:t>Cadena de Suministro y Logística.</a:t>
              </a:r>
            </a:p>
            <a:p>
              <a:pPr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Lexend Exa"/>
                </a:rPr>
                <a:t>Desarrollo de Infraestructura y Planificación Urbana</a:t>
              </a:r>
            </a:p>
            <a:p>
              <a:pPr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Lexend Exa"/>
                </a:rPr>
                <a:t>Servicios de Emergencia y Respuesta a Desastres.</a:t>
              </a:r>
            </a:p>
            <a:p>
              <a:pPr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Lexend Exa"/>
                </a:rPr>
                <a:t>Comunidades y ONG.</a:t>
              </a:r>
            </a:p>
            <a:p>
              <a:pPr>
                <a:lnSpc>
                  <a:spcPts val="2100"/>
                </a:lnSpc>
              </a:pP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16725620" y="7866097"/>
              <a:ext cx="3883576" cy="1044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exend Exa"/>
                </a:rPr>
                <a:t>*Partners pueden ser clientes, ya que aportan sus propios datos.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377451" y="228934"/>
            <a:ext cx="15528076" cy="15528076"/>
            <a:chOff x="0" y="0"/>
            <a:chExt cx="812800" cy="81280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F5F5">
                <a:alpha val="80000"/>
              </a:srgbClr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9" id="89"/>
          <p:cNvGrpSpPr/>
          <p:nvPr/>
        </p:nvGrpSpPr>
        <p:grpSpPr>
          <a:xfrm rot="-10800000">
            <a:off x="307422" y="7217170"/>
            <a:ext cx="1442557" cy="1442557"/>
            <a:chOff x="0" y="0"/>
            <a:chExt cx="6350000" cy="635000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5500"/>
            </a:solidFill>
          </p:spPr>
        </p:sp>
      </p:grpSp>
      <p:sp>
        <p:nvSpPr>
          <p:cNvPr name="Freeform 91" id="91"/>
          <p:cNvSpPr/>
          <p:nvPr/>
        </p:nvSpPr>
        <p:spPr>
          <a:xfrm flipH="false" flipV="false" rot="0">
            <a:off x="521228" y="7435416"/>
            <a:ext cx="1014945" cy="1006064"/>
          </a:xfrm>
          <a:custGeom>
            <a:avLst/>
            <a:gdLst/>
            <a:ahLst/>
            <a:cxnLst/>
            <a:rect r="r" b="b" t="t" l="l"/>
            <a:pathLst>
              <a:path h="1006064" w="1014945">
                <a:moveTo>
                  <a:pt x="0" y="0"/>
                </a:moveTo>
                <a:lnTo>
                  <a:pt x="1014944" y="0"/>
                </a:lnTo>
                <a:lnTo>
                  <a:pt x="1014944" y="1006064"/>
                </a:lnTo>
                <a:lnTo>
                  <a:pt x="0" y="10060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2" id="92"/>
          <p:cNvGrpSpPr/>
          <p:nvPr/>
        </p:nvGrpSpPr>
        <p:grpSpPr>
          <a:xfrm rot="0">
            <a:off x="16048250" y="7083388"/>
            <a:ext cx="1648397" cy="1648397"/>
            <a:chOff x="0" y="0"/>
            <a:chExt cx="2197863" cy="2197863"/>
          </a:xfrm>
        </p:grpSpPr>
        <p:grpSp>
          <p:nvGrpSpPr>
            <p:cNvPr name="Group 93" id="93"/>
            <p:cNvGrpSpPr/>
            <p:nvPr/>
          </p:nvGrpSpPr>
          <p:grpSpPr>
            <a:xfrm rot="-10800000">
              <a:off x="0" y="0"/>
              <a:ext cx="2197863" cy="2197863"/>
              <a:chOff x="0" y="0"/>
              <a:chExt cx="6350000" cy="63500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</p:grpSp>
        <p:sp>
          <p:nvSpPr>
            <p:cNvPr name="Freeform 95" id="95"/>
            <p:cNvSpPr/>
            <p:nvPr/>
          </p:nvSpPr>
          <p:spPr>
            <a:xfrm flipH="false" flipV="false" rot="0">
              <a:off x="398326" y="332518"/>
              <a:ext cx="1471113" cy="1471113"/>
            </a:xfrm>
            <a:custGeom>
              <a:avLst/>
              <a:gdLst/>
              <a:ahLst/>
              <a:cxnLst/>
              <a:rect r="r" b="b" t="t" l="l"/>
              <a:pathLst>
                <a:path h="1471113" w="1471113">
                  <a:moveTo>
                    <a:pt x="0" y="0"/>
                  </a:moveTo>
                  <a:lnTo>
                    <a:pt x="1471112" y="0"/>
                  </a:lnTo>
                  <a:lnTo>
                    <a:pt x="1471112" y="1471113"/>
                  </a:lnTo>
                  <a:lnTo>
                    <a:pt x="0" y="147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6" id="96"/>
          <p:cNvGrpSpPr/>
          <p:nvPr/>
        </p:nvGrpSpPr>
        <p:grpSpPr>
          <a:xfrm rot="0">
            <a:off x="7731119" y="473758"/>
            <a:ext cx="2986350" cy="6787504"/>
            <a:chOff x="0" y="0"/>
            <a:chExt cx="786528" cy="1787655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786528" cy="1787655"/>
            </a:xfrm>
            <a:custGeom>
              <a:avLst/>
              <a:gdLst/>
              <a:ahLst/>
              <a:cxnLst/>
              <a:rect r="r" b="b" t="t" l="l"/>
              <a:pathLst>
                <a:path h="1787655" w="786528">
                  <a:moveTo>
                    <a:pt x="0" y="0"/>
                  </a:moveTo>
                  <a:lnTo>
                    <a:pt x="786528" y="0"/>
                  </a:lnTo>
                  <a:lnTo>
                    <a:pt x="786528" y="1787655"/>
                  </a:lnTo>
                  <a:lnTo>
                    <a:pt x="0" y="178765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98" id="9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9" id="99"/>
          <p:cNvSpPr/>
          <p:nvPr/>
        </p:nvSpPr>
        <p:spPr>
          <a:xfrm flipH="false" flipV="false" rot="0">
            <a:off x="7731119" y="7261262"/>
            <a:ext cx="2986350" cy="209045"/>
          </a:xfrm>
          <a:custGeom>
            <a:avLst/>
            <a:gdLst/>
            <a:ahLst/>
            <a:cxnLst/>
            <a:rect r="r" b="b" t="t" l="l"/>
            <a:pathLst>
              <a:path h="209045" w="2986350">
                <a:moveTo>
                  <a:pt x="0" y="0"/>
                </a:moveTo>
                <a:lnTo>
                  <a:pt x="2986351" y="0"/>
                </a:lnTo>
                <a:lnTo>
                  <a:pt x="2986351" y="209045"/>
                </a:lnTo>
                <a:lnTo>
                  <a:pt x="0" y="20904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00" id="100"/>
          <p:cNvSpPr/>
          <p:nvPr/>
        </p:nvSpPr>
        <p:spPr>
          <a:xfrm flipH="false" flipV="false" rot="0">
            <a:off x="7731119" y="4793790"/>
            <a:ext cx="2986350" cy="2467472"/>
          </a:xfrm>
          <a:custGeom>
            <a:avLst/>
            <a:gdLst/>
            <a:ahLst/>
            <a:cxnLst/>
            <a:rect r="r" b="b" t="t" l="l"/>
            <a:pathLst>
              <a:path h="2467472" w="2986350">
                <a:moveTo>
                  <a:pt x="0" y="0"/>
                </a:moveTo>
                <a:lnTo>
                  <a:pt x="2986351" y="0"/>
                </a:lnTo>
                <a:lnTo>
                  <a:pt x="2986351" y="2467472"/>
                </a:lnTo>
                <a:lnTo>
                  <a:pt x="0" y="246747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101" id="101"/>
          <p:cNvGrpSpPr/>
          <p:nvPr/>
        </p:nvGrpSpPr>
        <p:grpSpPr>
          <a:xfrm rot="0">
            <a:off x="7873511" y="615163"/>
            <a:ext cx="2679618" cy="413537"/>
            <a:chOff x="0" y="0"/>
            <a:chExt cx="705743" cy="108915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705743" cy="108915"/>
            </a:xfrm>
            <a:custGeom>
              <a:avLst/>
              <a:gdLst/>
              <a:ahLst/>
              <a:cxnLst/>
              <a:rect r="r" b="b" t="t" l="l"/>
              <a:pathLst>
                <a:path h="108915" w="705743">
                  <a:moveTo>
                    <a:pt x="0" y="0"/>
                  </a:moveTo>
                  <a:lnTo>
                    <a:pt x="705743" y="0"/>
                  </a:lnTo>
                  <a:lnTo>
                    <a:pt x="705743" y="108915"/>
                  </a:lnTo>
                  <a:lnTo>
                    <a:pt x="0" y="1089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4" id="104"/>
          <p:cNvSpPr txBox="true"/>
          <p:nvPr/>
        </p:nvSpPr>
        <p:spPr>
          <a:xfrm rot="0">
            <a:off x="7992474" y="667309"/>
            <a:ext cx="2463641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xend Deca"/>
              </a:rPr>
              <a:t>PROPUESTA DE VALOR</a:t>
            </a:r>
          </a:p>
        </p:txBody>
      </p:sp>
      <p:grpSp>
        <p:nvGrpSpPr>
          <p:cNvPr name="Group 105" id="105"/>
          <p:cNvGrpSpPr/>
          <p:nvPr/>
        </p:nvGrpSpPr>
        <p:grpSpPr>
          <a:xfrm rot="0">
            <a:off x="7570530" y="1223558"/>
            <a:ext cx="3146939" cy="5842847"/>
            <a:chOff x="0" y="0"/>
            <a:chExt cx="4195919" cy="7790462"/>
          </a:xfrm>
        </p:grpSpPr>
        <p:sp>
          <p:nvSpPr>
            <p:cNvPr name="TextBox 106" id="106"/>
            <p:cNvSpPr txBox="true"/>
            <p:nvPr/>
          </p:nvSpPr>
          <p:spPr>
            <a:xfrm rot="0">
              <a:off x="0" y="-9525"/>
              <a:ext cx="4195919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Kollektif Bold"/>
                </a:rPr>
                <a:t>Estrategia y planificación</a:t>
              </a:r>
            </a:p>
          </p:txBody>
        </p:sp>
        <p:sp>
          <p:nvSpPr>
            <p:cNvPr name="TextBox 107" id="107"/>
            <p:cNvSpPr txBox="true"/>
            <p:nvPr/>
          </p:nvSpPr>
          <p:spPr>
            <a:xfrm rot="0">
              <a:off x="0" y="1706763"/>
              <a:ext cx="419591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Kollektif Bold"/>
                </a:rPr>
                <a:t>Innovación</a:t>
              </a:r>
            </a:p>
          </p:txBody>
        </p:sp>
        <p:sp>
          <p:nvSpPr>
            <p:cNvPr name="TextBox 108" id="108"/>
            <p:cNvSpPr txBox="true"/>
            <p:nvPr/>
          </p:nvSpPr>
          <p:spPr>
            <a:xfrm rot="0">
              <a:off x="398321" y="5691788"/>
              <a:ext cx="3399276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Kollektif Bold"/>
                </a:rPr>
                <a:t>BI y especificidad sobre riesgos</a:t>
              </a:r>
            </a:p>
          </p:txBody>
        </p:sp>
        <p:sp>
          <p:nvSpPr>
            <p:cNvPr name="TextBox 109" id="109"/>
            <p:cNvSpPr txBox="true"/>
            <p:nvPr/>
          </p:nvSpPr>
          <p:spPr>
            <a:xfrm rot="0">
              <a:off x="398321" y="2813450"/>
              <a:ext cx="339927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Kollektif Bold"/>
                </a:rPr>
                <a:t>Gestión de ayuda y optimización del rescate</a:t>
              </a:r>
            </a:p>
          </p:txBody>
        </p:sp>
      </p:grpSp>
      <p:sp>
        <p:nvSpPr>
          <p:cNvPr name="TextBox 110" id="110"/>
          <p:cNvSpPr txBox="true"/>
          <p:nvPr/>
        </p:nvSpPr>
        <p:spPr>
          <a:xfrm rot="0">
            <a:off x="2633943" y="7464960"/>
            <a:ext cx="1286051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Kollektif Bold"/>
              </a:rPr>
              <a:t>Predicción es igual a prevención, protección y resiliencia</a:t>
            </a:r>
          </a:p>
        </p:txBody>
      </p:sp>
      <p:grpSp>
        <p:nvGrpSpPr>
          <p:cNvPr name="Group 111" id="111"/>
          <p:cNvGrpSpPr/>
          <p:nvPr/>
        </p:nvGrpSpPr>
        <p:grpSpPr>
          <a:xfrm rot="-5400000">
            <a:off x="-2517279" y="3188657"/>
            <a:ext cx="6996029" cy="793433"/>
            <a:chOff x="0" y="0"/>
            <a:chExt cx="9328039" cy="1057910"/>
          </a:xfrm>
        </p:grpSpPr>
        <p:sp>
          <p:nvSpPr>
            <p:cNvPr name="TextBox 112" id="112"/>
            <p:cNvSpPr txBox="true"/>
            <p:nvPr/>
          </p:nvSpPr>
          <p:spPr>
            <a:xfrm rot="0">
              <a:off x="0" y="457200"/>
              <a:ext cx="932803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699" spc="-53">
                  <a:solidFill>
                    <a:srgbClr val="333333"/>
                  </a:solidFill>
                  <a:latin typeface="Lexend Exa"/>
                </a:rPr>
                <a:t>MODELO DE NEGOCIO EN CANVAS</a:t>
              </a:r>
            </a:p>
          </p:txBody>
        </p:sp>
        <p:sp>
          <p:nvSpPr>
            <p:cNvPr name="TextBox 113" id="113"/>
            <p:cNvSpPr txBox="true"/>
            <p:nvPr/>
          </p:nvSpPr>
          <p:spPr>
            <a:xfrm rot="0">
              <a:off x="0" y="-57150"/>
              <a:ext cx="6722169" cy="459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0000"/>
                  </a:solidFill>
                  <a:latin typeface="Neue Machina Ultra-Bold"/>
                </a:rPr>
                <a:t>DESASTRES NATURALES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0258"/>
            <a:ext cx="17259300" cy="4030994"/>
            <a:chOff x="0" y="0"/>
            <a:chExt cx="23012400" cy="537465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9653" r="0" b="18733"/>
            <a:stretch>
              <a:fillRect/>
            </a:stretch>
          </p:blipFill>
          <p:spPr>
            <a:xfrm flipH="false" flipV="false">
              <a:off x="0" y="0"/>
              <a:ext cx="23012400" cy="537465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2267420"/>
            <a:ext cx="9063444" cy="2885605"/>
            <a:chOff x="0" y="0"/>
            <a:chExt cx="2387080" cy="7599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7080" cy="759995"/>
            </a:xfrm>
            <a:custGeom>
              <a:avLst/>
              <a:gdLst/>
              <a:ahLst/>
              <a:cxnLst/>
              <a:rect r="r" b="b" t="t" l="l"/>
              <a:pathLst>
                <a:path h="759995" w="2387080">
                  <a:moveTo>
                    <a:pt x="0" y="0"/>
                  </a:moveTo>
                  <a:lnTo>
                    <a:pt x="2387080" y="0"/>
                  </a:lnTo>
                  <a:lnTo>
                    <a:pt x="2387080" y="759995"/>
                  </a:lnTo>
                  <a:lnTo>
                    <a:pt x="0" y="7599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87592" y="3292475"/>
            <a:ext cx="6968816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000000"/>
                </a:solidFill>
                <a:latin typeface="Neue Machina Ultra-Bold"/>
              </a:rPr>
              <a:t>DIRIGIDO 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40603" y="863504"/>
            <a:ext cx="3150643" cy="16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FFFFFF"/>
                </a:solidFill>
                <a:latin typeface="League Spartan Bold"/>
              </a:rPr>
              <a:t>PITCH DECK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81521" y="862530"/>
            <a:ext cx="1577779" cy="16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FFFFFF"/>
                </a:solidFill>
                <a:latin typeface="League Spartan Bold"/>
              </a:rPr>
              <a:t>FUTURE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154171" y="5076825"/>
            <a:ext cx="18596342" cy="4453257"/>
            <a:chOff x="0" y="0"/>
            <a:chExt cx="24795122" cy="5937677"/>
          </a:xfrm>
        </p:grpSpPr>
        <p:sp>
          <p:nvSpPr>
            <p:cNvPr name="AutoShape 12" id="12"/>
            <p:cNvSpPr/>
            <p:nvPr/>
          </p:nvSpPr>
          <p:spPr>
            <a:xfrm>
              <a:off x="0" y="1950299"/>
              <a:ext cx="24795122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2786470" y="1744979"/>
              <a:ext cx="410640" cy="41064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5500"/>
              </a:solidFill>
              <a:ln>
                <a:noFill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4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7489356" y="1744979"/>
              <a:ext cx="410640" cy="41064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4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2089581" y="1744979"/>
              <a:ext cx="410640" cy="41064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4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6895127" y="1744979"/>
              <a:ext cx="410640" cy="410640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4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1598012" y="1744979"/>
              <a:ext cx="410640" cy="410640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55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4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891361" y="2989373"/>
              <a:ext cx="4200857" cy="1462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45454"/>
                  </a:solidFill>
                  <a:latin typeface="Kollektif"/>
                </a:rPr>
                <a:t>Mejorar estrategias de prevención, mitigación y respuesta.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891361" y="2438194"/>
              <a:ext cx="4195919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 Bold"/>
                </a:rPr>
                <a:t>Estrategia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5291566" y="2989373"/>
              <a:ext cx="4806218" cy="2948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45454"/>
                  </a:solidFill>
                  <a:latin typeface="Kollektif"/>
                </a:rPr>
                <a:t>Integrar en procesos de suscripción y evaluación de riesgos para ofrecer pólizas más precisas y ajustadas a riesgos específicos de cada región.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5291566" y="2438194"/>
              <a:ext cx="4800568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 Bold"/>
                </a:rPr>
                <a:t>Especificidad sobre riesgos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9702904" y="438150"/>
              <a:ext cx="4200857" cy="976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eue Machina Ultra-Bold"/>
                </a:rPr>
                <a:t>COMUNIDADES VULNERABLES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5000018" y="-57150"/>
              <a:ext cx="4200857" cy="1471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eue Machina Ultra-Bold"/>
                </a:rPr>
                <a:t>ORGANIZACIONES DE AYUDA HUMANITARIA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0093453" y="-57150"/>
              <a:ext cx="4393400" cy="1471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eue Machina Ultra-Bold"/>
                </a:rPr>
                <a:t>EMPRESAS DE CONSTRUCCIÓN E INFRAESTRUCTURA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6415186" y="438150"/>
              <a:ext cx="2558978" cy="976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eue Machina Ultra-Bold"/>
                </a:rPr>
                <a:t>EMPRESAS DE SEGUROS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473772" y="-57150"/>
              <a:ext cx="5036035" cy="1471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eue Machina Ultra-Bold"/>
                </a:rPr>
                <a:t>GOBIERNOS Y AGENCIAS DE GESTIÓN DE DESASTRES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0097784" y="2989373"/>
              <a:ext cx="4394234" cy="195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45454"/>
                  </a:solidFill>
                  <a:latin typeface="Kollektif"/>
                </a:rPr>
                <a:t>Identificar zonas de alto riesgo y diseñar edificaciones e infraestructuras resistentes.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0097784" y="2438194"/>
              <a:ext cx="4389068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 Bold"/>
                </a:rPr>
                <a:t>Resiliencia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5000018" y="2989373"/>
              <a:ext cx="4200857" cy="195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45454"/>
                  </a:solidFill>
                  <a:latin typeface="Kollektif"/>
                </a:rPr>
                <a:t>Anticipar y preparar recursos y dirigir la ayuda hacia las áreas más afectadas.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5000018" y="2438194"/>
              <a:ext cx="4195919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 Bold"/>
                </a:rPr>
                <a:t>Gestión de ayuda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9702904" y="2989373"/>
              <a:ext cx="4200857" cy="195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45454"/>
                  </a:solidFill>
                  <a:latin typeface="Kollektif"/>
                </a:rPr>
                <a:t>Preparación ante el riesgo y toma de decisiones informadas sobre la protección y evacuación.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9702904" y="2438194"/>
              <a:ext cx="4195919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 Bold"/>
                </a:rPr>
                <a:t>Protección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4409" y="520258"/>
            <a:ext cx="9619241" cy="9246485"/>
            <a:chOff x="0" y="0"/>
            <a:chExt cx="12825655" cy="1232864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639" t="10999" r="34945" b="10639"/>
            <a:stretch>
              <a:fillRect/>
            </a:stretch>
          </p:blipFill>
          <p:spPr>
            <a:xfrm flipH="false" flipV="false">
              <a:off x="0" y="0"/>
              <a:ext cx="12825655" cy="1232864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200174"/>
            <a:ext cx="12172106" cy="7886652"/>
            <a:chOff x="0" y="0"/>
            <a:chExt cx="3205822" cy="2077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05822" cy="2077143"/>
            </a:xfrm>
            <a:custGeom>
              <a:avLst/>
              <a:gdLst/>
              <a:ahLst/>
              <a:cxnLst/>
              <a:rect r="r" b="b" t="t" l="l"/>
              <a:pathLst>
                <a:path h="2077143" w="3205822">
                  <a:moveTo>
                    <a:pt x="0" y="0"/>
                  </a:moveTo>
                  <a:lnTo>
                    <a:pt x="3205822" y="0"/>
                  </a:lnTo>
                  <a:lnTo>
                    <a:pt x="3205822" y="2077143"/>
                  </a:lnTo>
                  <a:lnTo>
                    <a:pt x="0" y="20771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10255" y="2434590"/>
            <a:ext cx="12253774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Lexend Exa"/>
              </a:rPr>
              <a:t>Consideraciones éticas sobre fines de uso y sesgos.</a:t>
            </a:r>
          </a:p>
          <a:p>
            <a:pPr>
              <a:lnSpc>
                <a:spcPts val="4500"/>
              </a:lnSpc>
            </a:pPr>
          </a:p>
          <a:p>
            <a:pPr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Lexend Exa"/>
              </a:rPr>
              <a:t>Combinar tecnología, experiencias multidisciplinares y colaboración público-privada para abordar desafíos y estrategias de gestión de desastres.</a:t>
            </a:r>
          </a:p>
          <a:p>
            <a:pPr>
              <a:lnSpc>
                <a:spcPts val="4500"/>
              </a:lnSpc>
            </a:pPr>
          </a:p>
          <a:p>
            <a:pPr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Lexend Exa"/>
              </a:rPr>
              <a:t>Integrar análisis de datos para infraestructuras y planes de emergencia.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19175"/>
            <a:ext cx="6330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RECOMENDACIONES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872640"/>
            <a:ext cx="160091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5500"/>
                </a:solidFill>
                <a:latin typeface="Neue Machina Bold"/>
              </a:rPr>
              <a:t>GENERALES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4409" y="520258"/>
            <a:ext cx="9619241" cy="9246485"/>
            <a:chOff x="0" y="0"/>
            <a:chExt cx="12825655" cy="1232864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041" t="0" r="22146" b="8105"/>
            <a:stretch>
              <a:fillRect/>
            </a:stretch>
          </p:blipFill>
          <p:spPr>
            <a:xfrm flipH="false" flipV="false">
              <a:off x="0" y="0"/>
              <a:ext cx="12825655" cy="1232864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200174"/>
            <a:ext cx="12172106" cy="7886652"/>
            <a:chOff x="0" y="0"/>
            <a:chExt cx="3205822" cy="2077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05822" cy="2077143"/>
            </a:xfrm>
            <a:custGeom>
              <a:avLst/>
              <a:gdLst/>
              <a:ahLst/>
              <a:cxnLst/>
              <a:rect r="r" b="b" t="t" l="l"/>
              <a:pathLst>
                <a:path h="2077143" w="3205822">
                  <a:moveTo>
                    <a:pt x="0" y="0"/>
                  </a:moveTo>
                  <a:lnTo>
                    <a:pt x="3205822" y="0"/>
                  </a:lnTo>
                  <a:lnTo>
                    <a:pt x="3205822" y="2077143"/>
                  </a:lnTo>
                  <a:lnTo>
                    <a:pt x="0" y="20771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7141" y="2393340"/>
            <a:ext cx="12428415" cy="626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Lexend Exa"/>
              </a:rPr>
              <a:t>Incorporar magnitudes de densidad demográfica, densidad de construcción y/o duración.</a:t>
            </a:r>
          </a:p>
          <a:p>
            <a:pPr>
              <a:lnSpc>
                <a:spcPts val="4500"/>
              </a:lnSpc>
            </a:pPr>
          </a:p>
          <a:p>
            <a:pPr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Lexend Exa"/>
              </a:rPr>
              <a:t>Recopilar BBDD específicas, normalizadas y homogéneas para cada tipo de desastre y modelo. </a:t>
            </a:r>
          </a:p>
          <a:p>
            <a:pPr>
              <a:lnSpc>
                <a:spcPts val="4500"/>
              </a:lnSpc>
            </a:pPr>
          </a:p>
          <a:p>
            <a:pPr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Lexend Exa"/>
              </a:rPr>
              <a:t>Definir medida de magnitud para las sequias y su correlación con las personas afectadas.</a:t>
            </a:r>
          </a:p>
          <a:p>
            <a:pPr>
              <a:lnSpc>
                <a:spcPts val="4500"/>
              </a:lnSpc>
            </a:pPr>
          </a:p>
          <a:p>
            <a:pPr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Lexend Exa"/>
              </a:rPr>
              <a:t>Reforzar y apoyar entes como EMDAT (1988), etc.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19175"/>
            <a:ext cx="6330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RECOMENDACIONES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872640"/>
            <a:ext cx="223778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5500"/>
                </a:solidFill>
                <a:latin typeface="Neue Machina Bold"/>
              </a:rPr>
              <a:t>BASE DE DATOS: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4409" y="520258"/>
            <a:ext cx="9619241" cy="9246485"/>
            <a:chOff x="0" y="0"/>
            <a:chExt cx="12825655" cy="1232864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344" t="0" r="15344" b="0"/>
            <a:stretch>
              <a:fillRect/>
            </a:stretch>
          </p:blipFill>
          <p:spPr>
            <a:xfrm flipH="false" flipV="false">
              <a:off x="0" y="0"/>
              <a:ext cx="12825655" cy="1232864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200174"/>
            <a:ext cx="12172106" cy="7886652"/>
            <a:chOff x="0" y="0"/>
            <a:chExt cx="3205822" cy="2077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05822" cy="2077143"/>
            </a:xfrm>
            <a:custGeom>
              <a:avLst/>
              <a:gdLst/>
              <a:ahLst/>
              <a:cxnLst/>
              <a:rect r="r" b="b" t="t" l="l"/>
              <a:pathLst>
                <a:path h="2077143" w="3205822">
                  <a:moveTo>
                    <a:pt x="0" y="0"/>
                  </a:moveTo>
                  <a:lnTo>
                    <a:pt x="3205822" y="0"/>
                  </a:lnTo>
                  <a:lnTo>
                    <a:pt x="3205822" y="2077143"/>
                  </a:lnTo>
                  <a:lnTo>
                    <a:pt x="0" y="20771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0840" y="1790323"/>
            <a:ext cx="9548367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0"/>
              </a:lnSpc>
            </a:pPr>
            <a:r>
              <a:rPr lang="en-US" sz="5100" spc="76">
                <a:solidFill>
                  <a:srgbClr val="000000"/>
                </a:solidFill>
                <a:latin typeface="Neue Machina Ultra-Bold"/>
              </a:rPr>
              <a:t>CONCLUSIÓN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20742"/>
            <a:ext cx="11513722" cy="520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6" indent="-334643" lvl="1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exend Deca"/>
              </a:rPr>
              <a:t>Concientizar sobre la dimensión del impacto de los desastres naturales</a:t>
            </a:r>
          </a:p>
          <a:p>
            <a:pPr>
              <a:lnSpc>
                <a:spcPts val="4649"/>
              </a:lnSpc>
            </a:pPr>
          </a:p>
          <a:p>
            <a:pPr marL="669286" indent="-334643" lvl="1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exend Deca"/>
              </a:rPr>
              <a:t>La recurrencia de ciertos desastres naturales que afectan a determinadas poblaciones limitan seriamente las posibilidades de desarrollo de esas poblaciones.</a:t>
            </a:r>
          </a:p>
          <a:p>
            <a:pPr>
              <a:lnSpc>
                <a:spcPts val="4649"/>
              </a:lnSpc>
            </a:pPr>
          </a:p>
          <a:p>
            <a:pPr marL="669286" indent="-334643" lvl="1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exend Deca"/>
              </a:rPr>
              <a:t>Impulsar el desarrollo de modelos predictivos de Desastres Naturales de grandes magnitudes.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0258"/>
            <a:ext cx="17259300" cy="9246485"/>
            <a:chOff x="0" y="0"/>
            <a:chExt cx="23012400" cy="12328646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0" t="3005" r="0" b="3005"/>
            <a:stretch>
              <a:fillRect/>
            </a:stretch>
          </p:blipFill>
          <p:spPr>
            <a:xfrm flipH="false" flipV="false">
              <a:off x="0" y="0"/>
              <a:ext cx="23012400" cy="1232864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764203"/>
            <a:ext cx="18288000" cy="4522797"/>
            <a:chOff x="0" y="0"/>
            <a:chExt cx="4816593" cy="11911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191189"/>
            </a:xfrm>
            <a:custGeom>
              <a:avLst/>
              <a:gdLst/>
              <a:ahLst/>
              <a:cxnLst/>
              <a:rect r="r" b="b" t="t" l="l"/>
              <a:pathLst>
                <a:path h="11911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1189"/>
                  </a:lnTo>
                  <a:lnTo>
                    <a:pt x="0" y="11911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190750" y="2502963"/>
            <a:ext cx="13200496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FFFFFF"/>
                </a:solidFill>
                <a:latin typeface="Neue Machina"/>
              </a:rPr>
              <a:t>GRACIAS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90750" y="3548779"/>
            <a:ext cx="8141883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0"/>
              </a:lnSpc>
            </a:pPr>
            <a:r>
              <a:rPr lang="en-US" sz="1500" spc="600">
                <a:solidFill>
                  <a:srgbClr val="FFFFFF"/>
                </a:solidFill>
                <a:latin typeface="Neue Machina"/>
              </a:rPr>
              <a:t>CONTACTA CON EL EQUIPO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5800" y="6475751"/>
            <a:ext cx="17289212" cy="2201207"/>
            <a:chOff x="0" y="0"/>
            <a:chExt cx="23052282" cy="293494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176541"/>
              <a:ext cx="5229114" cy="758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333333"/>
                  </a:solidFill>
                  <a:latin typeface="Lexend Exa"/>
                </a:rPr>
                <a:t>LinkedIn:</a:t>
              </a:r>
            </a:p>
            <a:p>
              <a:pPr>
                <a:lnSpc>
                  <a:spcPts val="2380"/>
                </a:lnSpc>
              </a:pPr>
              <a:r>
                <a:rPr lang="en-US" sz="1700" u="sng">
                  <a:solidFill>
                    <a:srgbClr val="333333"/>
                  </a:solidFill>
                  <a:latin typeface="Lexend Exa"/>
                  <a:hlinkClick r:id="rId5" tooltip="https://www.linkedin.com/in/elenablanco-dataanalytics/"/>
                </a:rPr>
                <a:t>@elenablanco-dataanalytics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018817" y="2176541"/>
              <a:ext cx="5154448" cy="758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333333"/>
                  </a:solidFill>
                  <a:latin typeface="Lexend Exa"/>
                </a:rPr>
                <a:t>LinkedIn:</a:t>
              </a:r>
            </a:p>
            <a:p>
              <a:pPr>
                <a:lnSpc>
                  <a:spcPts val="2380"/>
                </a:lnSpc>
              </a:pPr>
              <a:r>
                <a:rPr lang="en-US" sz="1700" u="sng">
                  <a:solidFill>
                    <a:srgbClr val="333333"/>
                  </a:solidFill>
                  <a:latin typeface="Lexend Exa"/>
                  <a:hlinkClick r:id="rId6" tooltip="https://es.linkedin.com/in/rafael-de-marco-z-53097014"/>
                </a:rPr>
                <a:t>@rafael-de-marco-z-53097014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897834" y="2176541"/>
              <a:ext cx="5154448" cy="758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333333"/>
                  </a:solidFill>
                  <a:latin typeface="Lexend Exa"/>
                </a:rPr>
                <a:t>LinkedIn:</a:t>
              </a:r>
            </a:p>
            <a:p>
              <a:pPr>
                <a:lnSpc>
                  <a:spcPts val="2380"/>
                </a:lnSpc>
              </a:pPr>
              <a:r>
                <a:rPr lang="en-US" sz="1700" u="sng">
                  <a:solidFill>
                    <a:srgbClr val="333333"/>
                  </a:solidFill>
                  <a:latin typeface="Lexend Exa"/>
                  <a:hlinkClick r:id="rId7" tooltip="https://es.linkedin.com/in/angel-bardon-diez"/>
                </a:rPr>
                <a:t>@angel-bardon-diez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709624" y="-66675"/>
              <a:ext cx="395511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33333"/>
                  </a:solidFill>
                  <a:latin typeface="Neue Machina"/>
                </a:rPr>
                <a:t>Alejandra Eng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39319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33333"/>
                  </a:solidFill>
                  <a:latin typeface="Neue Machina"/>
                </a:rPr>
                <a:t>Elena Blanco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2018817" y="-66675"/>
              <a:ext cx="463685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33333"/>
                  </a:solidFill>
                  <a:latin typeface="Neue Machina"/>
                </a:rPr>
                <a:t>Rafael De Marco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999186" y="-66675"/>
              <a:ext cx="437821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33333"/>
                  </a:solidFill>
                  <a:latin typeface="Neue Machina"/>
                </a:rPr>
                <a:t>Ángel Bardon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709624" y="995441"/>
              <a:ext cx="5631476" cy="1939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333333"/>
                  </a:solidFill>
                  <a:latin typeface="Lexend Exa"/>
                </a:rPr>
                <a:t>nomadicblink@gmail.com</a:t>
              </a:r>
            </a:p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333333"/>
                  </a:solidFill>
                  <a:latin typeface="Lexend Exa"/>
                </a:rPr>
                <a:t>https://nomadicblink.com</a:t>
              </a:r>
            </a:p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333333"/>
                  </a:solidFill>
                  <a:latin typeface="Lexend Exa"/>
                </a:rPr>
                <a:t>https://ongdigital.es</a:t>
              </a:r>
            </a:p>
            <a:p>
              <a:pPr>
                <a:lnSpc>
                  <a:spcPts val="2380"/>
                </a:lnSpc>
              </a:pPr>
              <a:r>
                <a:rPr lang="en-US" sz="1700" u="sng">
                  <a:solidFill>
                    <a:srgbClr val="333333"/>
                  </a:solidFill>
                  <a:latin typeface="Lexend Exa"/>
                  <a:hlinkClick r:id="rId8" tooltip="https://github.com/AleDataAnalyst/"/>
                </a:rPr>
                <a:t>Github.com: AleDataAnalyst</a:t>
              </a:r>
            </a:p>
            <a:p>
              <a:pPr>
                <a:lnSpc>
                  <a:spcPts val="2380"/>
                </a:lnSpc>
              </a:pPr>
              <a:r>
                <a:rPr lang="en-US" sz="1700" u="sng">
                  <a:solidFill>
                    <a:srgbClr val="333333"/>
                  </a:solidFill>
                  <a:latin typeface="Lexend Exa"/>
                </a:rPr>
                <a:t>LinkedIn: @</a:t>
              </a:r>
              <a:r>
                <a:rPr lang="en-US" sz="1700" u="sng">
                  <a:solidFill>
                    <a:srgbClr val="333333"/>
                  </a:solidFill>
                  <a:latin typeface="Lexend Exa"/>
                  <a:hlinkClick r:id="rId9" tooltip="https://www.linkedin.com/in/alejandraengbroca"/>
                </a:rPr>
                <a:t>alejandraengbroca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95441"/>
              <a:ext cx="5229114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333333"/>
                  </a:solidFill>
                  <a:latin typeface="Lexend Exa"/>
                </a:rPr>
                <a:t>blancoelena11@gmail.com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018817" y="995441"/>
              <a:ext cx="4636859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333333"/>
                  </a:solidFill>
                  <a:latin typeface="Lexend Exa"/>
                </a:rPr>
                <a:t>rdemarcoz@outlook.com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999186" y="995441"/>
              <a:ext cx="4710950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333333"/>
                  </a:solidFill>
                  <a:latin typeface="Lexend Exa"/>
                </a:rPr>
                <a:t>bardon.angel@gmail.com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03678" y="4404677"/>
            <a:ext cx="1468064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Lexend Deca"/>
              </a:rPr>
              <a:t>Si te interesa nuestro proyecto, contacta con Alejandra para solicitar acceso al  repositorio GitHub:</a:t>
            </a:r>
          </a:p>
          <a:p>
            <a:pPr algn="ctr">
              <a:lnSpc>
                <a:spcPts val="3359"/>
              </a:lnSpc>
            </a:pPr>
            <a:r>
              <a:rPr lang="en-US" sz="2399" u="sng">
                <a:solidFill>
                  <a:srgbClr val="FFFFFF"/>
                </a:solidFill>
                <a:latin typeface="Lexend Deca"/>
                <a:hlinkClick r:id="rId10" tooltip="https://github.com/AleDataAnalyst/grupo2_desastresnaturales"/>
              </a:rPr>
              <a:t>https://github.com/AleDataAnalyst/grupo2_desastresnaturales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0258"/>
            <a:ext cx="17259300" cy="9246485"/>
            <a:chOff x="0" y="0"/>
            <a:chExt cx="23012400" cy="1232864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9588" r="0" b="0"/>
            <a:stretch>
              <a:fillRect/>
            </a:stretch>
          </p:blipFill>
          <p:spPr>
            <a:xfrm flipH="false" flipV="false">
              <a:off x="0" y="0"/>
              <a:ext cx="23012400" cy="1232864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020488"/>
            <a:ext cx="18288000" cy="7266512"/>
            <a:chOff x="0" y="0"/>
            <a:chExt cx="4816593" cy="19138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913814"/>
            </a:xfrm>
            <a:custGeom>
              <a:avLst/>
              <a:gdLst/>
              <a:ahLst/>
              <a:cxnLst/>
              <a:rect r="r" b="b" t="t" l="l"/>
              <a:pathLst>
                <a:path h="191381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13814"/>
                  </a:lnTo>
                  <a:lnTo>
                    <a:pt x="0" y="19138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573815" y="3401488"/>
            <a:ext cx="5128461" cy="1296456"/>
          </a:xfrm>
          <a:custGeom>
            <a:avLst/>
            <a:gdLst/>
            <a:ahLst/>
            <a:cxnLst/>
            <a:rect r="r" b="b" t="t" l="l"/>
            <a:pathLst>
              <a:path h="1296456" w="5128461">
                <a:moveTo>
                  <a:pt x="0" y="0"/>
                </a:moveTo>
                <a:lnTo>
                  <a:pt x="5128461" y="0"/>
                </a:lnTo>
                <a:lnTo>
                  <a:pt x="5128461" y="1296457"/>
                </a:lnTo>
                <a:lnTo>
                  <a:pt x="0" y="129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0750" y="2026713"/>
            <a:ext cx="13200496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FFFFFF"/>
                </a:solidFill>
                <a:latin typeface="Neue Machina"/>
              </a:rPr>
              <a:t>AGRADECIMIENTOS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84845" y="5012270"/>
            <a:ext cx="12506402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33333"/>
                </a:solidFill>
                <a:latin typeface="Neue Machina"/>
              </a:rPr>
              <a:t>A todo el equipo, especialmente a Cristina, Pilar y Alan,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33333"/>
                </a:solidFill>
                <a:latin typeface="Neue Machina"/>
              </a:rPr>
              <a:t>por habernos introducido al mundo del Análisis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84845" y="6396569"/>
            <a:ext cx="12506402" cy="219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33333"/>
                </a:solidFill>
                <a:latin typeface="Neue Machina"/>
              </a:rPr>
              <a:t>A nuestros mentores: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33333"/>
                </a:solidFill>
                <a:latin typeface="Neue Machina"/>
              </a:rPr>
              <a:t>Gema Piña de Minsait y José Luis Carvajal de INDRA</a:t>
            </a:r>
          </a:p>
          <a:p>
            <a:pPr algn="ctr">
              <a:lnSpc>
                <a:spcPts val="3500"/>
              </a:lnSpc>
            </a:p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33333"/>
                </a:solidFill>
                <a:latin typeface="Neue Machina"/>
              </a:rPr>
              <a:t>A las empresas que apoyan el programa de Escuela Digital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33333"/>
                </a:solidFill>
                <a:latin typeface="Neue Machina"/>
              </a:rPr>
              <a:t>y a la </a:t>
            </a:r>
            <a:r>
              <a:rPr lang="en-US" sz="2500">
                <a:solidFill>
                  <a:srgbClr val="333333"/>
                </a:solidFill>
                <a:latin typeface="Neue Machina"/>
                <a:hlinkClick r:id="rId4" tooltip="https://www.madrid.es/portales/munimadrid/es/Inicio/Educacion-y-empleo/Empleo/Agencia-para-el-Empleo-de-Madrid/?vgnextfmt=default&amp;vgnextoid=c65815fa10294110VgnVCM1000000b205a0aRCRD&amp;vgnextchannel=3f50c5dee78fe410VgnVCM1000000b205a0aRCRD&amp;idCapitulo=11213757"/>
              </a:rPr>
              <a:t>Agencia para el Empleo del Ayuntamiento de Madrid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48806" y="5732484"/>
            <a:ext cx="5285745" cy="51593"/>
            <a:chOff x="0" y="0"/>
            <a:chExt cx="7047660" cy="68790"/>
          </a:xfrm>
        </p:grpSpPr>
        <p:sp>
          <p:nvSpPr>
            <p:cNvPr name="AutoShape 3" id="3"/>
            <p:cNvSpPr/>
            <p:nvPr/>
          </p:nvSpPr>
          <p:spPr>
            <a:xfrm>
              <a:off x="0" y="34395"/>
              <a:ext cx="1265168" cy="0"/>
            </a:xfrm>
            <a:prstGeom prst="line">
              <a:avLst/>
            </a:prstGeom>
            <a:ln cap="flat" w="68790">
              <a:solidFill>
                <a:srgbClr val="CCCCCC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5782492" y="34395"/>
              <a:ext cx="1265168" cy="0"/>
            </a:xfrm>
            <a:prstGeom prst="line">
              <a:avLst/>
            </a:prstGeom>
            <a:ln cap="flat" w="68790">
              <a:solidFill>
                <a:srgbClr val="CCCCCC"/>
              </a:solidFill>
              <a:prstDash val="sysDot"/>
              <a:headEnd type="none" len="sm" w="sm"/>
              <a:tailEnd type="none" len="sm" w="sm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2448663" y="7527361"/>
            <a:ext cx="255911" cy="25591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66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67705" lIns="67705" bIns="67705" rIns="67705"/>
            <a:lstStyle/>
            <a:p>
              <a:pPr algn="ctr">
                <a:lnSpc>
                  <a:spcPts val="134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48663" y="8010198"/>
            <a:ext cx="255911" cy="2559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67705" lIns="67705" bIns="67705" rIns="67705"/>
            <a:lstStyle/>
            <a:p>
              <a:pPr algn="ctr">
                <a:lnSpc>
                  <a:spcPts val="134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48663" y="8493034"/>
            <a:ext cx="255911" cy="2559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55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67705" lIns="67705" bIns="67705" rIns="67705"/>
            <a:lstStyle/>
            <a:p>
              <a:pPr algn="ctr">
                <a:lnSpc>
                  <a:spcPts val="134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48663" y="8975871"/>
            <a:ext cx="255911" cy="25591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67705" lIns="67705" bIns="67705" rIns="67705"/>
            <a:lstStyle/>
            <a:p>
              <a:pPr algn="ctr">
                <a:lnSpc>
                  <a:spcPts val="134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0290344" y="8411366"/>
            <a:ext cx="1702552" cy="0"/>
          </a:xfrm>
          <a:prstGeom prst="line">
            <a:avLst/>
          </a:prstGeom>
          <a:ln cap="flat" w="47625">
            <a:solidFill>
              <a:srgbClr val="CCCCC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36871" y="633413"/>
            <a:ext cx="10403131" cy="176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33333"/>
                </a:solidFill>
                <a:latin typeface="Lexend Exa"/>
              </a:rPr>
              <a:t>EM-DAT (Emergency Events Database)</a:t>
            </a: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333333"/>
                </a:solidFill>
                <a:latin typeface="Lexend Exa"/>
              </a:rPr>
              <a:t>Fuente: Centre for Research on the Epidemiology of Disasters (CRED), Univ. Católica de Lovaina (Bélgica).</a:t>
            </a: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333333"/>
                </a:solidFill>
                <a:latin typeface="Lexend Exa"/>
              </a:rPr>
              <a:t>Ocurrencia de desastres masivos desde 1900 hasta la actualidad.</a:t>
            </a:r>
          </a:p>
          <a:p>
            <a:pPr>
              <a:lnSpc>
                <a:spcPts val="2100"/>
              </a:lnSpc>
            </a:pPr>
            <a:r>
              <a:rPr lang="en-US" sz="1500" u="sng">
                <a:solidFill>
                  <a:srgbClr val="333333"/>
                </a:solidFill>
                <a:latin typeface="Lexend Exa"/>
                <a:hlinkClick r:id="rId2" tooltip="https://www.emdat.be"/>
              </a:rPr>
              <a:t>https://www.emdat.be/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u="sng">
                <a:solidFill>
                  <a:srgbClr val="333333"/>
                </a:solidFill>
                <a:latin typeface="Lexend Exa"/>
                <a:hlinkClick r:id="rId3" tooltip="https://www.emdat.be/guidelines"/>
              </a:rPr>
              <a:t>https://www.emdat.be/guidelines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171447"/>
            <a:ext cx="617670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333333"/>
                </a:solidFill>
                <a:latin typeface="Neue Machina Ultra-Bold"/>
              </a:rPr>
              <a:t>Base de datos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409554" y="4906885"/>
            <a:ext cx="3468892" cy="1599532"/>
            <a:chOff x="0" y="0"/>
            <a:chExt cx="4625189" cy="213271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260251" y="614052"/>
              <a:ext cx="4104688" cy="633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3"/>
                </a:lnSpc>
              </a:pPr>
              <a:r>
                <a:rPr lang="en-US" sz="3248">
                  <a:solidFill>
                    <a:srgbClr val="333333"/>
                  </a:solidFill>
                  <a:latin typeface="Lexend Deca"/>
                </a:rPr>
                <a:t>Naturales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68992" y="1383420"/>
              <a:ext cx="4087206" cy="749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4"/>
                </a:lnSpc>
              </a:pPr>
              <a:r>
                <a:rPr lang="en-US" sz="1876" spc="88">
                  <a:solidFill>
                    <a:srgbClr val="333333"/>
                  </a:solidFill>
                  <a:latin typeface="Lexend Deca"/>
                </a:rPr>
                <a:t>Tecnológicos</a:t>
              </a:r>
            </a:p>
            <a:p>
              <a:pPr algn="ctr">
                <a:lnSpc>
                  <a:spcPts val="2214"/>
                </a:lnSpc>
              </a:pPr>
              <a:r>
                <a:rPr lang="en-US" sz="1876" spc="88">
                  <a:solidFill>
                    <a:srgbClr val="333333"/>
                  </a:solidFill>
                  <a:latin typeface="Lexend Deca"/>
                </a:rPr>
                <a:t>Complejos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4625189" cy="401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1949" spc="302">
                  <a:solidFill>
                    <a:srgbClr val="333333"/>
                  </a:solidFill>
                  <a:latin typeface="Neue Machina Ultra-Bold"/>
                </a:rPr>
                <a:t>Grupos de desastres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374654" y="5318180"/>
            <a:ext cx="1857530" cy="63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7"/>
              </a:lnSpc>
            </a:pPr>
            <a:r>
              <a:rPr lang="en-US" sz="4331">
                <a:solidFill>
                  <a:srgbClr val="333333"/>
                </a:solidFill>
                <a:latin typeface="Lexend Deca"/>
              </a:rPr>
              <a:t>26.004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84673" y="5584114"/>
            <a:ext cx="1145468" cy="357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454" spc="115">
                <a:solidFill>
                  <a:srgbClr val="333333"/>
                </a:solidFill>
                <a:latin typeface="Lexend Deca"/>
              </a:rPr>
              <a:t>filas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65690" y="6096224"/>
            <a:ext cx="908831" cy="63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7"/>
              </a:lnSpc>
            </a:pPr>
            <a:r>
              <a:rPr lang="en-US" sz="4331">
                <a:solidFill>
                  <a:srgbClr val="333333"/>
                </a:solidFill>
                <a:latin typeface="Lexend Deca"/>
              </a:rPr>
              <a:t>50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396344" y="6300432"/>
            <a:ext cx="1642761" cy="357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454" spc="115">
                <a:solidFill>
                  <a:srgbClr val="333333"/>
                </a:solidFill>
                <a:latin typeface="Lexend Deca"/>
              </a:rPr>
              <a:t>columnas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013357" y="4897360"/>
            <a:ext cx="3578080" cy="30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949" spc="302">
                <a:solidFill>
                  <a:srgbClr val="333333"/>
                </a:solidFill>
                <a:latin typeface="Neue Machina Ultra-Bold"/>
              </a:rPr>
              <a:t>Número de registros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37119" y="5344066"/>
            <a:ext cx="1857530" cy="63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7"/>
              </a:lnSpc>
            </a:pPr>
            <a:r>
              <a:rPr lang="en-US" sz="4331">
                <a:solidFill>
                  <a:srgbClr val="333333"/>
                </a:solidFill>
                <a:latin typeface="Lexend Deca"/>
              </a:rPr>
              <a:t>16.636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38674" y="5574289"/>
            <a:ext cx="1145468" cy="357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454" spc="115">
                <a:solidFill>
                  <a:srgbClr val="333333"/>
                </a:solidFill>
                <a:latin typeface="Lexend Deca"/>
              </a:rPr>
              <a:t>filas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61630" y="6122110"/>
            <a:ext cx="908831" cy="63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7"/>
              </a:lnSpc>
            </a:pPr>
            <a:r>
              <a:rPr lang="en-US" sz="4331">
                <a:solidFill>
                  <a:srgbClr val="333333"/>
                </a:solidFill>
                <a:latin typeface="Lexend Deca"/>
              </a:rPr>
              <a:t>26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92285" y="6326318"/>
            <a:ext cx="1642761" cy="357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454" spc="115">
                <a:solidFill>
                  <a:srgbClr val="333333"/>
                </a:solidFill>
                <a:latin typeface="Lexend Deca"/>
              </a:rPr>
              <a:t>columnas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09853" y="4897360"/>
            <a:ext cx="1776970" cy="30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949" spc="302">
                <a:solidFill>
                  <a:srgbClr val="333333"/>
                </a:solidFill>
                <a:latin typeface="Neue Machina Ultra-Bold"/>
              </a:rPr>
              <a:t>Selección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488885" y="7711931"/>
            <a:ext cx="3471068" cy="63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7"/>
              </a:lnSpc>
            </a:pPr>
            <a:r>
              <a:rPr lang="en-US" sz="4331">
                <a:solidFill>
                  <a:srgbClr val="333333"/>
                </a:solidFill>
                <a:latin typeface="Lexend Deca"/>
              </a:rPr>
              <a:t>122 años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88885" y="7260001"/>
            <a:ext cx="3471068" cy="30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949" spc="302">
                <a:solidFill>
                  <a:srgbClr val="333333"/>
                </a:solidFill>
                <a:latin typeface="Neue Machina Ultra-Bold"/>
              </a:rPr>
              <a:t>Período que abarca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113913" y="2776062"/>
            <a:ext cx="4555530" cy="1748392"/>
            <a:chOff x="0" y="0"/>
            <a:chExt cx="6074041" cy="233119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47639" y="1085645"/>
              <a:ext cx="4978763" cy="1162067"/>
            </a:xfrm>
            <a:custGeom>
              <a:avLst/>
              <a:gdLst/>
              <a:ahLst/>
              <a:cxnLst/>
              <a:rect r="r" b="b" t="t" l="l"/>
              <a:pathLst>
                <a:path h="1162067" w="4978763">
                  <a:moveTo>
                    <a:pt x="0" y="0"/>
                  </a:moveTo>
                  <a:lnTo>
                    <a:pt x="4978763" y="0"/>
                  </a:lnTo>
                  <a:lnTo>
                    <a:pt x="4978763" y="1162067"/>
                  </a:lnTo>
                  <a:lnTo>
                    <a:pt x="0" y="1162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08760"/>
              <a:ext cx="6074041" cy="1417710"/>
            </a:xfrm>
            <a:custGeom>
              <a:avLst/>
              <a:gdLst/>
              <a:ahLst/>
              <a:cxnLst/>
              <a:rect r="r" b="b" t="t" l="l"/>
              <a:pathLst>
                <a:path h="1417710" w="6074041">
                  <a:moveTo>
                    <a:pt x="0" y="0"/>
                  </a:moveTo>
                  <a:lnTo>
                    <a:pt x="6074041" y="0"/>
                  </a:lnTo>
                  <a:lnTo>
                    <a:pt x="6074041" y="1417710"/>
                  </a:lnTo>
                  <a:lnTo>
                    <a:pt x="0" y="1417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2239840" y="1990897"/>
              <a:ext cx="1594361" cy="340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4"/>
                </a:lnSpc>
              </a:pPr>
              <a:r>
                <a:rPr lang="en-US" sz="1732" spc="81">
                  <a:solidFill>
                    <a:srgbClr val="333333"/>
                  </a:solidFill>
                  <a:latin typeface="Lexend Deca"/>
                </a:rPr>
                <a:t>Excel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2122890" y="-9525"/>
              <a:ext cx="1828262" cy="401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1949" spc="302">
                  <a:solidFill>
                    <a:srgbClr val="333333"/>
                  </a:solidFill>
                  <a:latin typeface="Neue Machina Ultra-Bold"/>
                </a:rPr>
                <a:t>Fuente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3787107" y="8385143"/>
            <a:ext cx="2874625" cy="26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840" spc="86">
                <a:solidFill>
                  <a:srgbClr val="333333"/>
                </a:solidFill>
                <a:latin typeface="Lexend Deca"/>
              </a:rPr>
              <a:t>1900 a 2023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7354960" y="7269526"/>
            <a:ext cx="3578080" cy="1458933"/>
            <a:chOff x="0" y="0"/>
            <a:chExt cx="4770774" cy="1945244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2692318" y="1094805"/>
              <a:ext cx="1185795" cy="850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7"/>
                </a:lnSpc>
              </a:pPr>
              <a:r>
                <a:rPr lang="en-US" sz="4331">
                  <a:solidFill>
                    <a:srgbClr val="333333"/>
                  </a:solidFill>
                  <a:latin typeface="Lexend Deca"/>
                </a:rPr>
                <a:t>4</a:t>
              </a:r>
            </a:p>
          </p:txBody>
        </p:sp>
        <p:sp>
          <p:nvSpPr>
            <p:cNvPr name="AutoShape 46" id="46"/>
            <p:cNvSpPr/>
            <p:nvPr/>
          </p:nvSpPr>
          <p:spPr>
            <a:xfrm>
              <a:off x="2119707" y="1510499"/>
              <a:ext cx="701360" cy="0"/>
            </a:xfrm>
            <a:prstGeom prst="line">
              <a:avLst/>
            </a:prstGeom>
            <a:ln cap="flat" w="63500">
              <a:solidFill>
                <a:srgbClr val="CCCCCC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47" id="47"/>
            <p:cNvSpPr txBox="true"/>
            <p:nvPr/>
          </p:nvSpPr>
          <p:spPr>
            <a:xfrm rot="0">
              <a:off x="0" y="-9525"/>
              <a:ext cx="4770774" cy="401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1949" spc="302">
                  <a:solidFill>
                    <a:srgbClr val="333333"/>
                  </a:solidFill>
                  <a:latin typeface="Neue Machina Ultra-Bold"/>
                </a:rPr>
                <a:t>Tipos de desastres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892661" y="1074252"/>
              <a:ext cx="1185795" cy="850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7"/>
                </a:lnSpc>
              </a:pPr>
              <a:r>
                <a:rPr lang="en-US" sz="4331">
                  <a:solidFill>
                    <a:srgbClr val="333333"/>
                  </a:solidFill>
                  <a:latin typeface="Lexend Deca"/>
                </a:rPr>
                <a:t>15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2854307" y="7349390"/>
            <a:ext cx="1836103" cy="191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8"/>
              </a:lnSpc>
            </a:pPr>
            <a:r>
              <a:rPr lang="en-US" sz="2598">
                <a:solidFill>
                  <a:srgbClr val="333333"/>
                </a:solidFill>
                <a:latin typeface="Lexend Deca"/>
              </a:rPr>
              <a:t>Inundación</a:t>
            </a:r>
          </a:p>
          <a:p>
            <a:pPr algn="ctr">
              <a:lnSpc>
                <a:spcPts val="3898"/>
              </a:lnSpc>
            </a:pPr>
            <a:r>
              <a:rPr lang="en-US" sz="2598">
                <a:solidFill>
                  <a:srgbClr val="333333"/>
                </a:solidFill>
                <a:latin typeface="Lexend Deca"/>
              </a:rPr>
              <a:t>Sequía</a:t>
            </a:r>
          </a:p>
          <a:p>
            <a:pPr algn="ctr">
              <a:lnSpc>
                <a:spcPts val="3898"/>
              </a:lnSpc>
            </a:pPr>
            <a:r>
              <a:rPr lang="en-US" sz="2598">
                <a:solidFill>
                  <a:srgbClr val="333333"/>
                </a:solidFill>
                <a:latin typeface="Lexend Deca"/>
              </a:rPr>
              <a:t>Terremoto</a:t>
            </a:r>
          </a:p>
          <a:p>
            <a:pPr algn="ctr">
              <a:lnSpc>
                <a:spcPts val="3898"/>
              </a:lnSpc>
            </a:pPr>
            <a:r>
              <a:rPr lang="en-US" sz="2598">
                <a:solidFill>
                  <a:srgbClr val="333333"/>
                </a:solidFill>
                <a:latin typeface="Lexend Deca"/>
              </a:rPr>
              <a:t>Tormenta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87554" y="1222308"/>
            <a:ext cx="15712891" cy="8447202"/>
            <a:chOff x="0" y="0"/>
            <a:chExt cx="20950522" cy="112629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626940"/>
              <a:ext cx="20950522" cy="9635997"/>
            </a:xfrm>
            <a:custGeom>
              <a:avLst/>
              <a:gdLst/>
              <a:ahLst/>
              <a:cxnLst/>
              <a:rect r="r" b="b" t="t" l="l"/>
              <a:pathLst>
                <a:path h="9635997" w="20950522">
                  <a:moveTo>
                    <a:pt x="0" y="0"/>
                  </a:moveTo>
                  <a:lnTo>
                    <a:pt x="20950522" y="0"/>
                  </a:lnTo>
                  <a:lnTo>
                    <a:pt x="20950522" y="9635997"/>
                  </a:lnTo>
                  <a:lnTo>
                    <a:pt x="0" y="9635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611137" y="6727306"/>
              <a:ext cx="3232883" cy="3232883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DF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264" lIns="84264" bIns="84264" rIns="84264"/>
              <a:lstStyle/>
              <a:p>
                <a:pPr algn="ctr">
                  <a:lnSpc>
                    <a:spcPts val="1891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611137" y="0"/>
              <a:ext cx="3232883" cy="3232883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DFC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264" lIns="84264" bIns="84264" rIns="84264"/>
              <a:lstStyle/>
              <a:p>
                <a:pPr algn="ctr">
                  <a:lnSpc>
                    <a:spcPts val="189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8870145" y="6727306"/>
              <a:ext cx="3232883" cy="323288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DF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264" lIns="84264" bIns="84264" rIns="84264"/>
              <a:lstStyle/>
              <a:p>
                <a:pPr algn="ctr">
                  <a:lnSpc>
                    <a:spcPts val="189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8870145" y="0"/>
              <a:ext cx="3232883" cy="323288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DF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264" lIns="84264" bIns="84264" rIns="84264"/>
              <a:lstStyle/>
              <a:p>
                <a:pPr algn="ctr">
                  <a:lnSpc>
                    <a:spcPts val="1891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5135847" y="6727306"/>
              <a:ext cx="3232883" cy="323288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DF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264" lIns="84264" bIns="84264" rIns="84264"/>
              <a:lstStyle/>
              <a:p>
                <a:pPr algn="ctr">
                  <a:lnSpc>
                    <a:spcPts val="1891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5135847" y="0"/>
              <a:ext cx="3232883" cy="323288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DFC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264" lIns="84264" bIns="84264" rIns="84264"/>
              <a:lstStyle/>
              <a:p>
                <a:pPr algn="ctr">
                  <a:lnSpc>
                    <a:spcPts val="1891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15833877" y="130234"/>
              <a:ext cx="2019498" cy="2019498"/>
            </a:xfrm>
            <a:custGeom>
              <a:avLst/>
              <a:gdLst/>
              <a:ahLst/>
              <a:cxnLst/>
              <a:rect r="r" b="b" t="t" l="l"/>
              <a:pathLst>
                <a:path h="2019498" w="2019498">
                  <a:moveTo>
                    <a:pt x="0" y="0"/>
                  </a:moveTo>
                  <a:lnTo>
                    <a:pt x="2019498" y="0"/>
                  </a:lnTo>
                  <a:lnTo>
                    <a:pt x="2019498" y="2019499"/>
                  </a:lnTo>
                  <a:lnTo>
                    <a:pt x="0" y="201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476837" y="6611898"/>
              <a:ext cx="2019498" cy="2019498"/>
            </a:xfrm>
            <a:custGeom>
              <a:avLst/>
              <a:gdLst/>
              <a:ahLst/>
              <a:cxnLst/>
              <a:rect r="r" b="b" t="t" l="l"/>
              <a:pathLst>
                <a:path h="2019498" w="2019498">
                  <a:moveTo>
                    <a:pt x="0" y="0"/>
                  </a:moveTo>
                  <a:lnTo>
                    <a:pt x="2019499" y="0"/>
                  </a:lnTo>
                  <a:lnTo>
                    <a:pt x="2019499" y="2019499"/>
                  </a:lnTo>
                  <a:lnTo>
                    <a:pt x="0" y="201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9476837" y="130234"/>
              <a:ext cx="2019498" cy="2019498"/>
            </a:xfrm>
            <a:custGeom>
              <a:avLst/>
              <a:gdLst/>
              <a:ahLst/>
              <a:cxnLst/>
              <a:rect r="r" b="b" t="t" l="l"/>
              <a:pathLst>
                <a:path h="2019498" w="2019498">
                  <a:moveTo>
                    <a:pt x="0" y="0"/>
                  </a:moveTo>
                  <a:lnTo>
                    <a:pt x="2019499" y="0"/>
                  </a:lnTo>
                  <a:lnTo>
                    <a:pt x="2019499" y="2019499"/>
                  </a:lnTo>
                  <a:lnTo>
                    <a:pt x="0" y="201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399140" y="6910220"/>
              <a:ext cx="1656877" cy="2190912"/>
            </a:xfrm>
            <a:custGeom>
              <a:avLst/>
              <a:gdLst/>
              <a:ahLst/>
              <a:cxnLst/>
              <a:rect r="r" b="b" t="t" l="l"/>
              <a:pathLst>
                <a:path h="2190912" w="1656877">
                  <a:moveTo>
                    <a:pt x="0" y="0"/>
                  </a:moveTo>
                  <a:lnTo>
                    <a:pt x="1656877" y="0"/>
                  </a:lnTo>
                  <a:lnTo>
                    <a:pt x="1656877" y="2190911"/>
                  </a:lnTo>
                  <a:lnTo>
                    <a:pt x="0" y="2190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42539" y="6611898"/>
              <a:ext cx="2019498" cy="2019498"/>
            </a:xfrm>
            <a:custGeom>
              <a:avLst/>
              <a:gdLst/>
              <a:ahLst/>
              <a:cxnLst/>
              <a:rect r="r" b="b" t="t" l="l"/>
              <a:pathLst>
                <a:path h="2019498" w="2019498">
                  <a:moveTo>
                    <a:pt x="0" y="0"/>
                  </a:moveTo>
                  <a:lnTo>
                    <a:pt x="2019498" y="0"/>
                  </a:lnTo>
                  <a:lnTo>
                    <a:pt x="2019498" y="2019499"/>
                  </a:lnTo>
                  <a:lnTo>
                    <a:pt x="0" y="201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249384" y="161789"/>
              <a:ext cx="1956389" cy="1956389"/>
            </a:xfrm>
            <a:custGeom>
              <a:avLst/>
              <a:gdLst/>
              <a:ahLst/>
              <a:cxnLst/>
              <a:rect r="r" b="b" t="t" l="l"/>
              <a:pathLst>
                <a:path h="1956389" w="1956389">
                  <a:moveTo>
                    <a:pt x="0" y="0"/>
                  </a:moveTo>
                  <a:lnTo>
                    <a:pt x="1956389" y="0"/>
                  </a:lnTo>
                  <a:lnTo>
                    <a:pt x="1956389" y="1956389"/>
                  </a:lnTo>
                  <a:lnTo>
                    <a:pt x="0" y="1956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115448" y="2559438"/>
              <a:ext cx="4224261" cy="1285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2856" spc="85">
                  <a:solidFill>
                    <a:srgbClr val="333333"/>
                  </a:solidFill>
                  <a:latin typeface="Lexend Exa"/>
                </a:rPr>
                <a:t>Comprensión de negocio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929803" y="2559438"/>
              <a:ext cx="5113567" cy="1285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2856" spc="85">
                  <a:solidFill>
                    <a:srgbClr val="333333"/>
                  </a:solidFill>
                  <a:latin typeface="Lexend Exa"/>
                </a:rPr>
                <a:t>Entendimiento de los datos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4808211" y="2559438"/>
              <a:ext cx="3991988" cy="1299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2" spc="85">
                  <a:solidFill>
                    <a:srgbClr val="333333"/>
                  </a:solidFill>
                  <a:latin typeface="Lexend Exa"/>
                </a:rPr>
                <a:t>Preparación de los datos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929803" y="9628245"/>
              <a:ext cx="5113567" cy="62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2" spc="85">
                  <a:solidFill>
                    <a:srgbClr val="333333"/>
                  </a:solidFill>
                  <a:latin typeface="Lexend Exa"/>
                </a:rPr>
                <a:t>Evaluación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4246870" y="9002425"/>
              <a:ext cx="5102961" cy="1973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2" spc="85">
                  <a:solidFill>
                    <a:srgbClr val="333333"/>
                  </a:solidFill>
                  <a:latin typeface="Lexend Exa"/>
                </a:rPr>
                <a:t>Algoritmo de aprendizaje automático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719686" y="9628245"/>
              <a:ext cx="5015785" cy="62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0"/>
                </a:lnSpc>
              </a:pPr>
              <a:r>
                <a:rPr lang="en-US" sz="2842" spc="85">
                  <a:solidFill>
                    <a:srgbClr val="333333"/>
                  </a:solidFill>
                  <a:latin typeface="Lexend Exa"/>
                </a:rPr>
                <a:t>Despliegue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2574416" y="846434"/>
              <a:ext cx="523933" cy="798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98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33333"/>
                  </a:solidFill>
                  <a:latin typeface="Neue Machina Ultra-Bold"/>
                </a:rPr>
                <a:t>1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8353788" y="7516544"/>
              <a:ext cx="1025284" cy="798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98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33333"/>
                  </a:solidFill>
                  <a:latin typeface="Neue Machina Ultra-Bold"/>
                </a:rPr>
                <a:t>5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326517" y="7516544"/>
              <a:ext cx="1019731" cy="798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98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33333"/>
                  </a:solidFill>
                  <a:latin typeface="Neue Machina Ultra-Bold"/>
                </a:rPr>
                <a:t>6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8866431" y="846434"/>
              <a:ext cx="512642" cy="798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98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33333"/>
                  </a:solidFill>
                  <a:latin typeface="Neue Machina Ultra-Bold"/>
                </a:rPr>
                <a:t>2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4808444" y="7516544"/>
              <a:ext cx="896422" cy="798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98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33333"/>
                  </a:solidFill>
                  <a:latin typeface="Neue Machina Ultra-Bold"/>
                </a:rPr>
                <a:t>4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5121319" y="846434"/>
              <a:ext cx="621220" cy="798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98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33333"/>
                  </a:solidFill>
                  <a:latin typeface="Neue Machina Ultra-Bold"/>
                </a:rPr>
                <a:t>3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502619" y="5240486"/>
            <a:ext cx="13282762" cy="66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600" spc="69">
                <a:solidFill>
                  <a:srgbClr val="000000"/>
                </a:solidFill>
                <a:latin typeface="Neue Machina Ultra-Bold"/>
              </a:rPr>
              <a:t>METODOLOGÍA CRISP-DM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10317" y="-4266552"/>
            <a:ext cx="28247810" cy="18820103"/>
          </a:xfrm>
          <a:custGeom>
            <a:avLst/>
            <a:gdLst/>
            <a:ahLst/>
            <a:cxnLst/>
            <a:rect r="r" b="b" t="t" l="l"/>
            <a:pathLst>
              <a:path h="18820103" w="28247810">
                <a:moveTo>
                  <a:pt x="0" y="0"/>
                </a:moveTo>
                <a:lnTo>
                  <a:pt x="28247810" y="0"/>
                </a:lnTo>
                <a:lnTo>
                  <a:pt x="28247810" y="18820104"/>
                </a:lnTo>
                <a:lnTo>
                  <a:pt x="0" y="1882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821492"/>
            <a:ext cx="18288000" cy="1636915"/>
            <a:chOff x="0" y="0"/>
            <a:chExt cx="4816593" cy="4311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431122"/>
            </a:xfrm>
            <a:custGeom>
              <a:avLst/>
              <a:gdLst/>
              <a:ahLst/>
              <a:cxnLst/>
              <a:rect r="r" b="b" t="t" l="l"/>
              <a:pathLst>
                <a:path h="43112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1122"/>
                  </a:lnTo>
                  <a:lnTo>
                    <a:pt x="0" y="431122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51989" y="2141025"/>
            <a:ext cx="8584023" cy="997849"/>
            <a:chOff x="0" y="0"/>
            <a:chExt cx="11445364" cy="13304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465" cy="1330465"/>
            </a:xfrm>
            <a:custGeom>
              <a:avLst/>
              <a:gdLst/>
              <a:ahLst/>
              <a:cxnLst/>
              <a:rect r="r" b="b" t="t" l="l"/>
              <a:pathLst>
                <a:path h="1330465" w="1330465">
                  <a:moveTo>
                    <a:pt x="0" y="0"/>
                  </a:moveTo>
                  <a:lnTo>
                    <a:pt x="1330465" y="0"/>
                  </a:lnTo>
                  <a:lnTo>
                    <a:pt x="1330465" y="1330465"/>
                  </a:lnTo>
                  <a:lnTo>
                    <a:pt x="0" y="1330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691934" y="33287"/>
              <a:ext cx="3026689" cy="1263892"/>
            </a:xfrm>
            <a:custGeom>
              <a:avLst/>
              <a:gdLst/>
              <a:ahLst/>
              <a:cxnLst/>
              <a:rect r="r" b="b" t="t" l="l"/>
              <a:pathLst>
                <a:path h="1263892" w="3026689">
                  <a:moveTo>
                    <a:pt x="0" y="0"/>
                  </a:moveTo>
                  <a:lnTo>
                    <a:pt x="3026689" y="0"/>
                  </a:lnTo>
                  <a:lnTo>
                    <a:pt x="3026689" y="1263892"/>
                  </a:lnTo>
                  <a:lnTo>
                    <a:pt x="0" y="1263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080092" y="0"/>
              <a:ext cx="2365272" cy="1330465"/>
            </a:xfrm>
            <a:custGeom>
              <a:avLst/>
              <a:gdLst/>
              <a:ahLst/>
              <a:cxnLst/>
              <a:rect r="r" b="b" t="t" l="l"/>
              <a:pathLst>
                <a:path h="1330465" w="2365272">
                  <a:moveTo>
                    <a:pt x="0" y="0"/>
                  </a:moveTo>
                  <a:lnTo>
                    <a:pt x="2365272" y="0"/>
                  </a:lnTo>
                  <a:lnTo>
                    <a:pt x="2365272" y="1330465"/>
                  </a:lnTo>
                  <a:lnTo>
                    <a:pt x="0" y="1330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3679440"/>
            <a:ext cx="5855383" cy="1238250"/>
            <a:chOff x="0" y="0"/>
            <a:chExt cx="1542158" cy="3261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2158" cy="326123"/>
            </a:xfrm>
            <a:custGeom>
              <a:avLst/>
              <a:gdLst/>
              <a:ahLst/>
              <a:cxnLst/>
              <a:rect r="r" b="b" t="t" l="l"/>
              <a:pathLst>
                <a:path h="326123" w="1542158">
                  <a:moveTo>
                    <a:pt x="0" y="0"/>
                  </a:moveTo>
                  <a:lnTo>
                    <a:pt x="1542158" y="0"/>
                  </a:lnTo>
                  <a:lnTo>
                    <a:pt x="1542158" y="326123"/>
                  </a:lnTo>
                  <a:lnTo>
                    <a:pt x="0" y="326123"/>
                  </a:lnTo>
                  <a:close/>
                </a:path>
              </a:pathLst>
            </a:custGeom>
            <a:solidFill>
              <a:srgbClr val="FF5500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6821911"/>
            <a:ext cx="5855383" cy="1238250"/>
            <a:chOff x="0" y="0"/>
            <a:chExt cx="1542158" cy="3261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2158" cy="326123"/>
            </a:xfrm>
            <a:custGeom>
              <a:avLst/>
              <a:gdLst/>
              <a:ahLst/>
              <a:cxnLst/>
              <a:rect r="r" b="b" t="t" l="l"/>
              <a:pathLst>
                <a:path h="326123" w="1542158">
                  <a:moveTo>
                    <a:pt x="0" y="0"/>
                  </a:moveTo>
                  <a:lnTo>
                    <a:pt x="1542158" y="0"/>
                  </a:lnTo>
                  <a:lnTo>
                    <a:pt x="1542158" y="326123"/>
                  </a:lnTo>
                  <a:lnTo>
                    <a:pt x="0" y="326123"/>
                  </a:lnTo>
                  <a:close/>
                </a:path>
              </a:pathLst>
            </a:custGeom>
            <a:solidFill>
              <a:srgbClr val="FF5500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8356060"/>
            <a:ext cx="5855383" cy="1238250"/>
            <a:chOff x="0" y="0"/>
            <a:chExt cx="1542158" cy="3261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2158" cy="326123"/>
            </a:xfrm>
            <a:custGeom>
              <a:avLst/>
              <a:gdLst/>
              <a:ahLst/>
              <a:cxnLst/>
              <a:rect r="r" b="b" t="t" l="l"/>
              <a:pathLst>
                <a:path h="326123" w="1542158">
                  <a:moveTo>
                    <a:pt x="0" y="0"/>
                  </a:moveTo>
                  <a:lnTo>
                    <a:pt x="1542158" y="0"/>
                  </a:lnTo>
                  <a:lnTo>
                    <a:pt x="1542158" y="326123"/>
                  </a:lnTo>
                  <a:lnTo>
                    <a:pt x="0" y="326123"/>
                  </a:lnTo>
                  <a:close/>
                </a:path>
              </a:pathLst>
            </a:custGeom>
            <a:solidFill>
              <a:srgbClr val="FF5500">
                <a:alpha val="4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5239218"/>
            <a:ext cx="5855383" cy="1238250"/>
            <a:chOff x="0" y="0"/>
            <a:chExt cx="1542158" cy="3261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2158" cy="326123"/>
            </a:xfrm>
            <a:custGeom>
              <a:avLst/>
              <a:gdLst/>
              <a:ahLst/>
              <a:cxnLst/>
              <a:rect r="r" b="b" t="t" l="l"/>
              <a:pathLst>
                <a:path h="326123" w="1542158">
                  <a:moveTo>
                    <a:pt x="0" y="0"/>
                  </a:moveTo>
                  <a:lnTo>
                    <a:pt x="1542158" y="0"/>
                  </a:lnTo>
                  <a:lnTo>
                    <a:pt x="1542158" y="326123"/>
                  </a:lnTo>
                  <a:lnTo>
                    <a:pt x="0" y="326123"/>
                  </a:lnTo>
                  <a:close/>
                </a:path>
              </a:pathLst>
            </a:custGeom>
            <a:solidFill>
              <a:srgbClr val="FF5500">
                <a:alpha val="4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10800000">
            <a:off x="5855383" y="3727065"/>
            <a:ext cx="4801907" cy="1143000"/>
            <a:chOff x="0" y="0"/>
            <a:chExt cx="1264700" cy="3010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64700" cy="301037"/>
            </a:xfrm>
            <a:custGeom>
              <a:avLst/>
              <a:gdLst/>
              <a:ahLst/>
              <a:cxnLst/>
              <a:rect r="r" b="b" t="t" l="l"/>
              <a:pathLst>
                <a:path h="301037" w="1264700">
                  <a:moveTo>
                    <a:pt x="0" y="0"/>
                  </a:moveTo>
                  <a:lnTo>
                    <a:pt x="1264700" y="0"/>
                  </a:lnTo>
                  <a:lnTo>
                    <a:pt x="1264700" y="301037"/>
                  </a:lnTo>
                  <a:lnTo>
                    <a:pt x="0" y="301037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30000"/>
                  </a:srgbClr>
                </a:gs>
                <a:gs pos="100000">
                  <a:srgbClr val="FFFFFF">
                    <a:alpha val="3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180296" y="3645449"/>
            <a:ext cx="1152750" cy="1306232"/>
          </a:xfrm>
          <a:custGeom>
            <a:avLst/>
            <a:gdLst/>
            <a:ahLst/>
            <a:cxnLst/>
            <a:rect r="r" b="b" t="t" l="l"/>
            <a:pathLst>
              <a:path h="1306232" w="1152750">
                <a:moveTo>
                  <a:pt x="0" y="0"/>
                </a:moveTo>
                <a:lnTo>
                  <a:pt x="1152749" y="0"/>
                </a:lnTo>
                <a:lnTo>
                  <a:pt x="1152749" y="1306232"/>
                </a:lnTo>
                <a:lnTo>
                  <a:pt x="0" y="13062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-10800000">
            <a:off x="5855383" y="6869536"/>
            <a:ext cx="6764158" cy="1143000"/>
            <a:chOff x="0" y="0"/>
            <a:chExt cx="1781507" cy="30103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81507" cy="301037"/>
            </a:xfrm>
            <a:custGeom>
              <a:avLst/>
              <a:gdLst/>
              <a:ahLst/>
              <a:cxnLst/>
              <a:rect r="r" b="b" t="t" l="l"/>
              <a:pathLst>
                <a:path h="301037" w="1781507">
                  <a:moveTo>
                    <a:pt x="0" y="0"/>
                  </a:moveTo>
                  <a:lnTo>
                    <a:pt x="1781507" y="0"/>
                  </a:lnTo>
                  <a:lnTo>
                    <a:pt x="1781507" y="301037"/>
                  </a:lnTo>
                  <a:lnTo>
                    <a:pt x="0" y="301037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30000"/>
                  </a:srgbClr>
                </a:gs>
                <a:gs pos="100000">
                  <a:srgbClr val="FFFFFF">
                    <a:alpha val="3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677847" y="6809722"/>
            <a:ext cx="1269553" cy="1262629"/>
          </a:xfrm>
          <a:custGeom>
            <a:avLst/>
            <a:gdLst/>
            <a:ahLst/>
            <a:cxnLst/>
            <a:rect r="r" b="b" t="t" l="l"/>
            <a:pathLst>
              <a:path h="1262629" w="1269553">
                <a:moveTo>
                  <a:pt x="0" y="0"/>
                </a:moveTo>
                <a:lnTo>
                  <a:pt x="1269554" y="0"/>
                </a:lnTo>
                <a:lnTo>
                  <a:pt x="1269554" y="1262628"/>
                </a:lnTo>
                <a:lnTo>
                  <a:pt x="0" y="12626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998618" y="6785217"/>
            <a:ext cx="1350126" cy="1396558"/>
          </a:xfrm>
          <a:custGeom>
            <a:avLst/>
            <a:gdLst/>
            <a:ahLst/>
            <a:cxnLst/>
            <a:rect r="r" b="b" t="t" l="l"/>
            <a:pathLst>
              <a:path h="1396558" w="1350126">
                <a:moveTo>
                  <a:pt x="0" y="0"/>
                </a:moveTo>
                <a:lnTo>
                  <a:pt x="1350126" y="0"/>
                </a:lnTo>
                <a:lnTo>
                  <a:pt x="1350126" y="1396558"/>
                </a:lnTo>
                <a:lnTo>
                  <a:pt x="0" y="13965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704" t="-15889" r="-189326" b="-15889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162407" y="6718965"/>
            <a:ext cx="846633" cy="1444142"/>
          </a:xfrm>
          <a:custGeom>
            <a:avLst/>
            <a:gdLst/>
            <a:ahLst/>
            <a:cxnLst/>
            <a:rect r="r" b="b" t="t" l="l"/>
            <a:pathLst>
              <a:path h="1444142" w="846633">
                <a:moveTo>
                  <a:pt x="0" y="0"/>
                </a:moveTo>
                <a:lnTo>
                  <a:pt x="846633" y="0"/>
                </a:lnTo>
                <a:lnTo>
                  <a:pt x="846633" y="1444142"/>
                </a:lnTo>
                <a:lnTo>
                  <a:pt x="0" y="1444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22585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5855383" y="8403685"/>
            <a:ext cx="3818299" cy="1143000"/>
            <a:chOff x="0" y="0"/>
            <a:chExt cx="1005642" cy="30103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05642" cy="301037"/>
            </a:xfrm>
            <a:custGeom>
              <a:avLst/>
              <a:gdLst/>
              <a:ahLst/>
              <a:cxnLst/>
              <a:rect r="r" b="b" t="t" l="l"/>
              <a:pathLst>
                <a:path h="301037" w="1005642">
                  <a:moveTo>
                    <a:pt x="0" y="0"/>
                  </a:moveTo>
                  <a:lnTo>
                    <a:pt x="1005642" y="0"/>
                  </a:lnTo>
                  <a:lnTo>
                    <a:pt x="1005642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FFFDFC">
                <a:alpha val="2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6844786" y="8456179"/>
            <a:ext cx="1931184" cy="1038011"/>
          </a:xfrm>
          <a:custGeom>
            <a:avLst/>
            <a:gdLst/>
            <a:ahLst/>
            <a:cxnLst/>
            <a:rect r="r" b="b" t="t" l="l"/>
            <a:pathLst>
              <a:path h="1038011" w="1931184">
                <a:moveTo>
                  <a:pt x="0" y="0"/>
                </a:moveTo>
                <a:lnTo>
                  <a:pt x="1931184" y="0"/>
                </a:lnTo>
                <a:lnTo>
                  <a:pt x="1931184" y="1038011"/>
                </a:lnTo>
                <a:lnTo>
                  <a:pt x="0" y="10380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-10800000">
            <a:off x="5855383" y="5286843"/>
            <a:ext cx="9780810" cy="1143000"/>
            <a:chOff x="0" y="0"/>
            <a:chExt cx="2576016" cy="3010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576016" cy="301037"/>
            </a:xfrm>
            <a:custGeom>
              <a:avLst/>
              <a:gdLst/>
              <a:ahLst/>
              <a:cxnLst/>
              <a:rect r="r" b="b" t="t" l="l"/>
              <a:pathLst>
                <a:path h="301037" w="2576016">
                  <a:moveTo>
                    <a:pt x="0" y="0"/>
                  </a:moveTo>
                  <a:lnTo>
                    <a:pt x="2576016" y="0"/>
                  </a:lnTo>
                  <a:lnTo>
                    <a:pt x="2576016" y="301037"/>
                  </a:lnTo>
                  <a:lnTo>
                    <a:pt x="0" y="301037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30000"/>
                  </a:srgbClr>
                </a:gs>
                <a:gs pos="100000">
                  <a:srgbClr val="FFFFFF">
                    <a:alpha val="3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10800000">
            <a:off x="5855383" y="5308842"/>
            <a:ext cx="9780810" cy="1143000"/>
            <a:chOff x="0" y="0"/>
            <a:chExt cx="2576016" cy="30103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576016" cy="301037"/>
            </a:xfrm>
            <a:custGeom>
              <a:avLst/>
              <a:gdLst/>
              <a:ahLst/>
              <a:cxnLst/>
              <a:rect r="r" b="b" t="t" l="l"/>
              <a:pathLst>
                <a:path h="301037" w="2576016">
                  <a:moveTo>
                    <a:pt x="0" y="0"/>
                  </a:moveTo>
                  <a:lnTo>
                    <a:pt x="2576016" y="0"/>
                  </a:lnTo>
                  <a:lnTo>
                    <a:pt x="2576016" y="301037"/>
                  </a:lnTo>
                  <a:lnTo>
                    <a:pt x="0" y="301037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30000"/>
                  </a:srgbClr>
                </a:gs>
                <a:gs pos="100000">
                  <a:srgbClr val="FFFFFF">
                    <a:alpha val="30000"/>
                  </a:srgbClr>
                </a:gs>
              </a:gsLst>
              <a:lin ang="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6493100" y="5481753"/>
            <a:ext cx="3765892" cy="753178"/>
          </a:xfrm>
          <a:custGeom>
            <a:avLst/>
            <a:gdLst/>
            <a:ahLst/>
            <a:cxnLst/>
            <a:rect r="r" b="b" t="t" l="l"/>
            <a:pathLst>
              <a:path h="753178" w="3765892">
                <a:moveTo>
                  <a:pt x="0" y="0"/>
                </a:moveTo>
                <a:lnTo>
                  <a:pt x="3765892" y="0"/>
                </a:lnTo>
                <a:lnTo>
                  <a:pt x="3765892" y="753179"/>
                </a:lnTo>
                <a:lnTo>
                  <a:pt x="0" y="7531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4980089" y="5202239"/>
            <a:ext cx="1312208" cy="1312208"/>
          </a:xfrm>
          <a:custGeom>
            <a:avLst/>
            <a:gdLst/>
            <a:ahLst/>
            <a:cxnLst/>
            <a:rect r="r" b="b" t="t" l="l"/>
            <a:pathLst>
              <a:path h="1312208" w="1312208">
                <a:moveTo>
                  <a:pt x="0" y="0"/>
                </a:moveTo>
                <a:lnTo>
                  <a:pt x="1312208" y="0"/>
                </a:lnTo>
                <a:lnTo>
                  <a:pt x="1312208" y="1312208"/>
                </a:lnTo>
                <a:lnTo>
                  <a:pt x="0" y="13122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1222659" y="5481753"/>
            <a:ext cx="2793762" cy="854891"/>
          </a:xfrm>
          <a:custGeom>
            <a:avLst/>
            <a:gdLst/>
            <a:ahLst/>
            <a:cxnLst/>
            <a:rect r="r" b="b" t="t" l="l"/>
            <a:pathLst>
              <a:path h="854891" w="2793762">
                <a:moveTo>
                  <a:pt x="0" y="0"/>
                </a:moveTo>
                <a:lnTo>
                  <a:pt x="2793762" y="0"/>
                </a:lnTo>
                <a:lnTo>
                  <a:pt x="2793762" y="854892"/>
                </a:lnTo>
                <a:lnTo>
                  <a:pt x="0" y="85489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8700" y="1019175"/>
            <a:ext cx="585783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PROCESO Y HERRAMIENTAS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9808603" y="3621663"/>
            <a:ext cx="1353804" cy="1353804"/>
          </a:xfrm>
          <a:custGeom>
            <a:avLst/>
            <a:gdLst/>
            <a:ahLst/>
            <a:cxnLst/>
            <a:rect r="r" b="b" t="t" l="l"/>
            <a:pathLst>
              <a:path h="1353804" w="1353804">
                <a:moveTo>
                  <a:pt x="0" y="0"/>
                </a:moveTo>
                <a:lnTo>
                  <a:pt x="1353804" y="0"/>
                </a:lnTo>
                <a:lnTo>
                  <a:pt x="1353804" y="1353804"/>
                </a:lnTo>
                <a:lnTo>
                  <a:pt x="0" y="135380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0" y="3679440"/>
            <a:ext cx="5855383" cy="1238250"/>
            <a:chOff x="0" y="0"/>
            <a:chExt cx="1542158" cy="32612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542158" cy="326123"/>
            </a:xfrm>
            <a:custGeom>
              <a:avLst/>
              <a:gdLst/>
              <a:ahLst/>
              <a:cxnLst/>
              <a:rect r="r" b="b" t="t" l="l"/>
              <a:pathLst>
                <a:path h="326123" w="1542158">
                  <a:moveTo>
                    <a:pt x="0" y="0"/>
                  </a:moveTo>
                  <a:lnTo>
                    <a:pt x="1542158" y="0"/>
                  </a:lnTo>
                  <a:lnTo>
                    <a:pt x="1542158" y="326123"/>
                  </a:lnTo>
                  <a:lnTo>
                    <a:pt x="0" y="32612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50000"/>
                  </a:srgbClr>
                </a:gs>
                <a:gs pos="100000">
                  <a:srgbClr val="FF914D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0" y="5240761"/>
            <a:ext cx="5855383" cy="1238250"/>
            <a:chOff x="0" y="0"/>
            <a:chExt cx="1542158" cy="32612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542158" cy="326123"/>
            </a:xfrm>
            <a:custGeom>
              <a:avLst/>
              <a:gdLst/>
              <a:ahLst/>
              <a:cxnLst/>
              <a:rect r="r" b="b" t="t" l="l"/>
              <a:pathLst>
                <a:path h="326123" w="1542158">
                  <a:moveTo>
                    <a:pt x="0" y="0"/>
                  </a:moveTo>
                  <a:lnTo>
                    <a:pt x="1542158" y="0"/>
                  </a:lnTo>
                  <a:lnTo>
                    <a:pt x="1542158" y="326123"/>
                  </a:lnTo>
                  <a:lnTo>
                    <a:pt x="0" y="32612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50000"/>
                  </a:srgbClr>
                </a:gs>
                <a:gs pos="100000">
                  <a:srgbClr val="FF914D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0" y="6834100"/>
            <a:ext cx="5855383" cy="1226061"/>
            <a:chOff x="0" y="0"/>
            <a:chExt cx="1542158" cy="32291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542158" cy="322913"/>
            </a:xfrm>
            <a:custGeom>
              <a:avLst/>
              <a:gdLst/>
              <a:ahLst/>
              <a:cxnLst/>
              <a:rect r="r" b="b" t="t" l="l"/>
              <a:pathLst>
                <a:path h="322913" w="1542158">
                  <a:moveTo>
                    <a:pt x="0" y="0"/>
                  </a:moveTo>
                  <a:lnTo>
                    <a:pt x="1542158" y="0"/>
                  </a:lnTo>
                  <a:lnTo>
                    <a:pt x="1542158" y="322913"/>
                  </a:lnTo>
                  <a:lnTo>
                    <a:pt x="0" y="322913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50000"/>
                  </a:srgbClr>
                </a:gs>
                <a:gs pos="100000">
                  <a:srgbClr val="FF914D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0" y="8371241"/>
            <a:ext cx="5855383" cy="1223069"/>
            <a:chOff x="0" y="0"/>
            <a:chExt cx="1542158" cy="32212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542158" cy="322125"/>
            </a:xfrm>
            <a:custGeom>
              <a:avLst/>
              <a:gdLst/>
              <a:ahLst/>
              <a:cxnLst/>
              <a:rect r="r" b="b" t="t" l="l"/>
              <a:pathLst>
                <a:path h="322125" w="1542158">
                  <a:moveTo>
                    <a:pt x="0" y="0"/>
                  </a:moveTo>
                  <a:lnTo>
                    <a:pt x="1542158" y="0"/>
                  </a:lnTo>
                  <a:lnTo>
                    <a:pt x="1542158" y="322125"/>
                  </a:lnTo>
                  <a:lnTo>
                    <a:pt x="0" y="322125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50000"/>
                  </a:srgbClr>
                </a:gs>
                <a:gs pos="100000">
                  <a:srgbClr val="FF914D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673681" y="8371241"/>
            <a:ext cx="5855383" cy="1223069"/>
            <a:chOff x="0" y="0"/>
            <a:chExt cx="1542158" cy="322125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542158" cy="322125"/>
            </a:xfrm>
            <a:custGeom>
              <a:avLst/>
              <a:gdLst/>
              <a:ahLst/>
              <a:cxnLst/>
              <a:rect r="r" b="b" t="t" l="l"/>
              <a:pathLst>
                <a:path h="322125" w="1542158">
                  <a:moveTo>
                    <a:pt x="0" y="0"/>
                  </a:moveTo>
                  <a:lnTo>
                    <a:pt x="1542158" y="0"/>
                  </a:lnTo>
                  <a:lnTo>
                    <a:pt x="1542158" y="322125"/>
                  </a:lnTo>
                  <a:lnTo>
                    <a:pt x="0" y="322125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50000"/>
                  </a:srgbClr>
                </a:gs>
                <a:gs pos="100000">
                  <a:srgbClr val="FF914D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499058" y="4045835"/>
            <a:ext cx="509170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DFC"/>
                </a:solidFill>
                <a:latin typeface="Neue Machina Ultra-Bold"/>
              </a:rPr>
              <a:t>Comprensión del problema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499058" y="7188306"/>
            <a:ext cx="408294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DFC"/>
                </a:solidFill>
                <a:latin typeface="Neue Machina Ultra-Bold"/>
              </a:rPr>
              <a:t>Preparación de datos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99058" y="8722455"/>
            <a:ext cx="204147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5F5F5"/>
                </a:solidFill>
                <a:latin typeface="Neue Machina Ultra-Bold"/>
              </a:rPr>
              <a:t>Modelado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172739" y="8722455"/>
            <a:ext cx="437287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5F5F5"/>
                </a:solidFill>
                <a:latin typeface="Neue Machina Ultra-Bold"/>
              </a:rPr>
              <a:t>Business Intelligence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99058" y="5605612"/>
            <a:ext cx="509170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DFC"/>
                </a:solidFill>
                <a:latin typeface="Neue Machina Ultra-Bold"/>
              </a:rPr>
              <a:t>Entendimiento de los datos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F5F5F5"/>
                </a:solidFill>
                <a:latin typeface="Lexend Exa"/>
              </a:rPr>
              <a:t>ANÁLISIS DE DATOS. EQUIPO 2</a:t>
            </a:r>
          </a:p>
        </p:txBody>
      </p:sp>
      <p:sp>
        <p:nvSpPr>
          <p:cNvPr name="Freeform 69" id="69"/>
          <p:cNvSpPr/>
          <p:nvPr/>
        </p:nvSpPr>
        <p:spPr>
          <a:xfrm flipH="false" flipV="false" rot="0">
            <a:off x="14036986" y="8340879"/>
            <a:ext cx="2255310" cy="1268612"/>
          </a:xfrm>
          <a:custGeom>
            <a:avLst/>
            <a:gdLst/>
            <a:ahLst/>
            <a:cxnLst/>
            <a:rect r="r" b="b" t="t" l="l"/>
            <a:pathLst>
              <a:path h="1268612" w="2255310">
                <a:moveTo>
                  <a:pt x="0" y="0"/>
                </a:moveTo>
                <a:lnTo>
                  <a:pt x="2255311" y="0"/>
                </a:lnTo>
                <a:lnTo>
                  <a:pt x="2255311" y="1268612"/>
                </a:lnTo>
                <a:lnTo>
                  <a:pt x="0" y="1268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4409" y="520258"/>
            <a:ext cx="9619241" cy="9190884"/>
            <a:chOff x="0" y="0"/>
            <a:chExt cx="12825655" cy="1225451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452" r="0" b="14452"/>
            <a:stretch>
              <a:fillRect/>
            </a:stretch>
          </p:blipFill>
          <p:spPr>
            <a:xfrm flipH="false" flipV="false">
              <a:off x="0" y="0"/>
              <a:ext cx="12825655" cy="606375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5085" t="0" r="15085" b="0"/>
            <a:stretch>
              <a:fillRect/>
            </a:stretch>
          </p:blipFill>
          <p:spPr>
            <a:xfrm flipH="false" flipV="false">
              <a:off x="0" y="6190756"/>
              <a:ext cx="6349327" cy="606375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5096" t="0" r="15096" b="0"/>
            <a:stretch>
              <a:fillRect/>
            </a:stretch>
          </p:blipFill>
          <p:spPr>
            <a:xfrm flipH="false" flipV="false">
              <a:off x="6476327" y="6190756"/>
              <a:ext cx="6349327" cy="606375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2527472"/>
            <a:ext cx="6023770" cy="293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000000"/>
                </a:solidFill>
                <a:latin typeface="Neue Machina Ultra-Bold"/>
              </a:rPr>
              <a:t>PROCESOS</a:t>
            </a:r>
          </a:p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000000"/>
                </a:solidFill>
                <a:latin typeface="Neue Machina Ultra-Bold"/>
              </a:rPr>
              <a:t>GENERALES</a:t>
            </a:r>
          </a:p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000000"/>
                </a:solidFill>
                <a:latin typeface="Neue Machina Ultra-Bold"/>
              </a:rPr>
              <a:t>EDA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417037" y="5572996"/>
            <a:ext cx="3355095" cy="1892139"/>
          </a:xfrm>
          <a:custGeom>
            <a:avLst/>
            <a:gdLst/>
            <a:ahLst/>
            <a:cxnLst/>
            <a:rect r="r" b="b" t="t" l="l"/>
            <a:pathLst>
              <a:path h="1892139" w="3355095">
                <a:moveTo>
                  <a:pt x="0" y="0"/>
                </a:moveTo>
                <a:lnTo>
                  <a:pt x="3355095" y="0"/>
                </a:lnTo>
                <a:lnTo>
                  <a:pt x="3355095" y="1892139"/>
                </a:lnTo>
                <a:lnTo>
                  <a:pt x="0" y="1892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5464347"/>
            <a:ext cx="11563855" cy="3793953"/>
            <a:chOff x="0" y="0"/>
            <a:chExt cx="3045624" cy="9992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45624" cy="999230"/>
            </a:xfrm>
            <a:custGeom>
              <a:avLst/>
              <a:gdLst/>
              <a:ahLst/>
              <a:cxnLst/>
              <a:rect r="r" b="b" t="t" l="l"/>
              <a:pathLst>
                <a:path h="999230" w="3045624">
                  <a:moveTo>
                    <a:pt x="0" y="0"/>
                  </a:moveTo>
                  <a:lnTo>
                    <a:pt x="3045624" y="0"/>
                  </a:lnTo>
                  <a:lnTo>
                    <a:pt x="3045624" y="999230"/>
                  </a:lnTo>
                  <a:lnTo>
                    <a:pt x="0" y="9992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5658254"/>
            <a:ext cx="11211903" cy="334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exend Exa"/>
              </a:rPr>
              <a:t>4 tipos de desastres.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exend Exa"/>
              </a:rPr>
              <a:t>Limpieza y segmentación por tipo de desastre.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exend Exa"/>
              </a:rPr>
              <a:t>Outliers no se eliminan: son datos válidos de desastres con grandes impactos.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exend Exa"/>
              </a:rPr>
              <a:t>Limpieza y relleno de valores nulos no generalizada debido a naturaleza del dataset.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exend Exa"/>
              </a:rPr>
              <a:t>Análisis de categorías geográficas, de ocurrencia y de impacto.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40603" y="9692092"/>
            <a:ext cx="3150643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9"/>
              </a:lnSpc>
            </a:pPr>
            <a:r>
              <a:rPr lang="en-US" sz="999" spc="239">
                <a:solidFill>
                  <a:srgbClr val="000000"/>
                </a:solidFill>
                <a:latin typeface="League Spartan Bold"/>
              </a:rPr>
              <a:t>03 / 17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0972" y="3823538"/>
            <a:ext cx="11490284" cy="8646438"/>
          </a:xfrm>
          <a:custGeom>
            <a:avLst/>
            <a:gdLst/>
            <a:ahLst/>
            <a:cxnLst/>
            <a:rect r="r" b="b" t="t" l="l"/>
            <a:pathLst>
              <a:path h="8646438" w="11490284">
                <a:moveTo>
                  <a:pt x="0" y="0"/>
                </a:moveTo>
                <a:lnTo>
                  <a:pt x="11490283" y="0"/>
                </a:lnTo>
                <a:lnTo>
                  <a:pt x="11490283" y="8646439"/>
                </a:lnTo>
                <a:lnTo>
                  <a:pt x="0" y="864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920" y="4058000"/>
            <a:ext cx="9432342" cy="5305854"/>
            <a:chOff x="0" y="0"/>
            <a:chExt cx="12576456" cy="707447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7811" r="0" b="7811"/>
            <a:stretch>
              <a:fillRect/>
            </a:stretch>
          </p:blipFill>
          <p:spPr>
            <a:xfrm flipH="false" flipV="false">
              <a:off x="0" y="0"/>
              <a:ext cx="12576456" cy="707447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4058000"/>
            <a:ext cx="2745034" cy="2626076"/>
            <a:chOff x="0" y="0"/>
            <a:chExt cx="3660046" cy="3501435"/>
          </a:xfrm>
        </p:grpSpPr>
        <p:sp>
          <p:nvSpPr>
            <p:cNvPr name="Freeform 6" id="6"/>
            <p:cNvSpPr/>
            <p:nvPr/>
          </p:nvSpPr>
          <p:spPr>
            <a:xfrm flipH="false" flipV="false" rot="-1942198">
              <a:off x="188816" y="311332"/>
              <a:ext cx="1493564" cy="1138843"/>
            </a:xfrm>
            <a:custGeom>
              <a:avLst/>
              <a:gdLst/>
              <a:ahLst/>
              <a:cxnLst/>
              <a:rect r="r" b="b" t="t" l="l"/>
              <a:pathLst>
                <a:path h="1138843" w="1493564">
                  <a:moveTo>
                    <a:pt x="0" y="0"/>
                  </a:moveTo>
                  <a:lnTo>
                    <a:pt x="1493564" y="0"/>
                  </a:lnTo>
                  <a:lnTo>
                    <a:pt x="1493564" y="1138843"/>
                  </a:lnTo>
                  <a:lnTo>
                    <a:pt x="0" y="113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6945" y="783691"/>
              <a:ext cx="988501" cy="1331315"/>
            </a:xfrm>
            <a:custGeom>
              <a:avLst/>
              <a:gdLst/>
              <a:ahLst/>
              <a:cxnLst/>
              <a:rect r="r" b="b" t="t" l="l"/>
              <a:pathLst>
                <a:path h="1331315" w="988501">
                  <a:moveTo>
                    <a:pt x="0" y="0"/>
                  </a:moveTo>
                  <a:lnTo>
                    <a:pt x="988501" y="0"/>
                  </a:lnTo>
                  <a:lnTo>
                    <a:pt x="988501" y="1331315"/>
                  </a:lnTo>
                  <a:lnTo>
                    <a:pt x="0" y="1331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47823" y="2185573"/>
              <a:ext cx="1446744" cy="47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5"/>
                </a:lnSpc>
              </a:pPr>
              <a:r>
                <a:rPr lang="en-US" sz="2089" spc="131">
                  <a:solidFill>
                    <a:srgbClr val="333333"/>
                  </a:solidFill>
                  <a:latin typeface="Neue Machina Ultra-Bold"/>
                </a:rPr>
                <a:t>RESQ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2345" y="2827306"/>
              <a:ext cx="3577701" cy="275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173" spc="599">
                  <a:solidFill>
                    <a:srgbClr val="FF5500"/>
                  </a:solidFill>
                  <a:latin typeface="Neue Machina Ultra-Bold"/>
                </a:rPr>
                <a:t>DISASTER RELIEF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5118" y="3209505"/>
              <a:ext cx="3291968" cy="291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8"/>
                </a:lnSpc>
                <a:spcBef>
                  <a:spcPct val="0"/>
                </a:spcBef>
              </a:pPr>
              <a:r>
                <a:rPr lang="en-US" sz="1341" spc="685">
                  <a:solidFill>
                    <a:srgbClr val="000000"/>
                  </a:solidFill>
                  <a:latin typeface="Neue Machina"/>
                </a:rPr>
                <a:t>BI</a:t>
              </a:r>
              <a:r>
                <a:rPr lang="en-US" sz="1341" spc="685">
                  <a:solidFill>
                    <a:srgbClr val="000000"/>
                  </a:solidFill>
                  <a:latin typeface="Neue Machina"/>
                </a:rPr>
                <a:t> Dashboard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092849" y="4643138"/>
            <a:ext cx="1906783" cy="1072566"/>
          </a:xfrm>
          <a:custGeom>
            <a:avLst/>
            <a:gdLst/>
            <a:ahLst/>
            <a:cxnLst/>
            <a:rect r="r" b="b" t="t" l="l"/>
            <a:pathLst>
              <a:path h="1072566" w="1906783">
                <a:moveTo>
                  <a:pt x="0" y="0"/>
                </a:moveTo>
                <a:lnTo>
                  <a:pt x="1906784" y="0"/>
                </a:lnTo>
                <a:lnTo>
                  <a:pt x="1906784" y="1072566"/>
                </a:lnTo>
                <a:lnTo>
                  <a:pt x="0" y="1072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40603" y="863504"/>
            <a:ext cx="3150643" cy="16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000000"/>
                </a:solidFill>
                <a:latin typeface="League Spartan Bold"/>
              </a:rPr>
              <a:t>PITCH DECK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72075" y="2172539"/>
            <a:ext cx="934385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75">
                <a:solidFill>
                  <a:srgbClr val="000000"/>
                </a:solidFill>
                <a:latin typeface="Neue Machina Ultra-Bold"/>
              </a:rPr>
              <a:t>BUSINESS INTELLIGENCE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72075" y="3036139"/>
            <a:ext cx="9343850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 spc="401">
                <a:solidFill>
                  <a:srgbClr val="FF5500"/>
                </a:solidFill>
                <a:latin typeface="Lexend Exa"/>
              </a:rPr>
              <a:t>Gestión del socorro en casos de desastre</a:t>
            </a:r>
          </a:p>
          <a:p>
            <a:pPr algn="ctr">
              <a:lnSpc>
                <a:spcPts val="19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5681521" y="862530"/>
            <a:ext cx="1577779" cy="16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000000"/>
                </a:solidFill>
                <a:latin typeface="League Spartan Bold"/>
              </a:rPr>
              <a:t>PRODUCT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019175"/>
            <a:ext cx="496853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53">
                <a:solidFill>
                  <a:srgbClr val="333333"/>
                </a:solidFill>
                <a:latin typeface="Lexend Exa"/>
              </a:rPr>
              <a:t>SOLUCIONES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33413"/>
            <a:ext cx="45620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0000"/>
                </a:solidFill>
                <a:latin typeface="Neue Machina Ultra-Bold"/>
              </a:rPr>
              <a:t>DESASTRES NATURALES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33182" y="4019900"/>
            <a:ext cx="2426118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 spc="664">
                <a:solidFill>
                  <a:srgbClr val="333333"/>
                </a:solidFill>
                <a:latin typeface="Neue Machina Bold"/>
              </a:rPr>
              <a:t>Herramientas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674312"/>
            <a:ext cx="3146939" cy="19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 spc="109">
                <a:solidFill>
                  <a:srgbClr val="333333"/>
                </a:solidFill>
                <a:latin typeface="Lexend Exa"/>
              </a:rPr>
              <a:t>ANÁLISIS DE DATOS. EQUIPO 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460.0000" end="99260.0000"/>
                </p14:media>
              </p:ext>
            </p:extLst>
          </p:nvPr>
        </p:nvPicPr>
        <p:blipFill>
          <a:blip r:embed="rId2"/>
          <a:srcRect l="520" t="0" r="520" b="0"/>
          <a:stretch>
            <a:fillRect/>
          </a:stretch>
        </p:blipFill>
        <p:spPr>
          <a:xfrm flipH="false" flipV="false" rot="0">
            <a:off x="-2762250" y="-2017737"/>
            <a:ext cx="24875978" cy="13433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DAFp6r8pPdM</dc:identifier>
  <dcterms:modified xsi:type="dcterms:W3CDTF">2011-08-01T06:04:30Z</dcterms:modified>
  <cp:revision>1</cp:revision>
  <dc:title>PresentacionFinalEquipo2AnalisisdeDatosDesastresNaturales</dc:title>
</cp:coreProperties>
</file>